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82" r:id="rId6"/>
    <p:sldId id="285" r:id="rId7"/>
    <p:sldId id="280" r:id="rId8"/>
    <p:sldId id="274" r:id="rId9"/>
    <p:sldId id="267" r:id="rId10"/>
    <p:sldId id="260" r:id="rId11"/>
    <p:sldId id="264" r:id="rId12"/>
    <p:sldId id="286" r:id="rId13"/>
    <p:sldId id="288" r:id="rId14"/>
    <p:sldId id="290" r:id="rId15"/>
    <p:sldId id="292" r:id="rId16"/>
    <p:sldId id="296" r:id="rId17"/>
    <p:sldId id="294" r:id="rId18"/>
    <p:sldId id="291" r:id="rId19"/>
    <p:sldId id="289" r:id="rId20"/>
    <p:sldId id="295" r:id="rId21"/>
    <p:sldId id="276" r:id="rId22"/>
    <p:sldId id="265" r:id="rId23"/>
    <p:sldId id="271" r:id="rId24"/>
    <p:sldId id="28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200"/>
    <a:srgbClr val="4D148C"/>
    <a:srgbClr val="EDEDED"/>
    <a:srgbClr val="FFFFFF"/>
    <a:srgbClr val="FAFAFA"/>
    <a:srgbClr val="140A09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EE9DD-271C-4AA5-963E-CD541A0D3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458528-01F7-4B62-9139-72B6EF3D8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3A5280-5DB4-4550-B061-CF37FBFB5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B537-F94A-48A7-992D-28D90859C27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103411-51F1-4634-AAD3-46EF0768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5C00A-4798-4808-8C7E-C0E0C0ADD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A118-34DB-460C-A7CB-D9BD7319F0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55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D1F93-4580-419C-9D5A-3A84BE7C5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555FC-AB56-4522-B246-901BF40DD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828D42-A377-47D3-BFC6-0C5773A09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B537-F94A-48A7-992D-28D90859C27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79BA7E-4E46-4C05-8326-B9A7DAA2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A5D0D5-6A7B-4009-8C09-A3019BBD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A118-34DB-460C-A7CB-D9BD7319F0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45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E56E95-1395-4AA5-8976-1DE75227D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EE9B45-36AB-43C2-AE83-CA407D2EC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36449F-B022-4207-9D61-E0E8C557D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B537-F94A-48A7-992D-28D90859C27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EBFB9C-C0BA-4C11-A3B7-A03B6551C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C7A9EC-D4C0-415B-A33E-EFC959F6F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A118-34DB-460C-A7CB-D9BD7319F0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1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A100B-EEE4-4EDA-B6F3-90216A9D5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4916CC-DDC6-403E-90D4-634853F48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EF507C-CFE4-4A92-BA24-35B67B33E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B537-F94A-48A7-992D-28D90859C27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570212-622A-4337-BBB6-3B9E8C67F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0A5C45-FCC4-4580-A2BD-F86B4B21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A118-34DB-460C-A7CB-D9BD7319F0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609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9BEB6-4E9D-42D6-BE17-830C9284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96F809-CB2D-48CC-A941-A50A59052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E0B68-4406-4886-B6E6-2076EBBAB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B537-F94A-48A7-992D-28D90859C27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082513-DC57-40A0-B085-E1FB1414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187D1-FD51-45A1-8051-150C9284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A118-34DB-460C-A7CB-D9BD7319F0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36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F50CC-A6C5-4E1E-A548-35C0B8D46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692177-D7A5-4C3E-9BAE-DDDE825D4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D92B38-1F11-4638-921B-4974195E1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47E309-28A6-418E-B402-59B90AAC0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B537-F94A-48A7-992D-28D90859C27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F6D974-2138-4AF5-86D1-719EA2795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2A97C6-6A9C-4532-AD7A-E635F271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A118-34DB-460C-A7CB-D9BD7319F0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119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A5B16-8091-4EA2-8724-CA0038E4E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F500F4-FF79-40F9-BB24-E8DAC39AF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5732D2-191B-4409-A6A5-91A804AA5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CF64F3-1E15-478E-BA24-F993A33692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A1253E-C21E-4A61-A072-DF40AA19AC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C503B4-AC9D-4F04-B1D6-D609F336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B537-F94A-48A7-992D-28D90859C27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C595FD-BEFC-4609-8149-754FF531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F72CCF-2497-42F4-8CAE-C12C4F10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A118-34DB-460C-A7CB-D9BD7319F0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65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7F663-05DB-463A-B721-9104C0796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D7DCB5-2DFE-4DAF-9AB0-DB80AE9A5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B537-F94A-48A7-992D-28D90859C27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B1F852-9592-4AAB-B2FD-3CF23A53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E9AF76-E215-41A0-B7B9-E9D19744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A118-34DB-460C-A7CB-D9BD7319F0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624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875B2C-FCDF-470C-B759-99DA6C42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B537-F94A-48A7-992D-28D90859C27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25BC05-E7A1-43BF-884A-A5941FCA5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8534D1-E70A-4134-ADD6-6FDEB5DBF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A118-34DB-460C-A7CB-D9BD7319F0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6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6458C-7AFD-4967-8181-78E781EAB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A220FD-8D34-47C3-8F5A-01939F7B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055B6F-347F-49E5-8B37-A6E00F056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7D07F9-076B-45DE-9FF7-A08D04567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B537-F94A-48A7-992D-28D90859C27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2F8D34-DA3D-47B3-B7D1-A0F3A925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21B386-2C0C-47A9-8EF4-5A064B46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A118-34DB-460C-A7CB-D9BD7319F0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84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2A7A8-CDE5-4393-ADE9-7A06CDF71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9D31A4-F368-4010-9BAB-54794B4B5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E826C3-FD9F-46D5-9154-F2D0D7528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46683-8759-41B1-991B-A1C3C775C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CB537-F94A-48A7-992D-28D90859C27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DE1CD1-6044-4648-BA62-3159EA346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722ED3-FA0C-44B2-9AE4-74E09E9F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CA118-34DB-460C-A7CB-D9BD7319F0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91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200D9E-58E0-45EF-9D9D-C1CC2A7FA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9997DA-2511-403C-9878-B3B58EDA7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B6D6F-37A3-4CB4-88C2-AEF600A51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CB537-F94A-48A7-992D-28D90859C27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457942-531C-4C88-B8AE-F43A20AD4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2D5EE-CF90-4332-B50D-6DB17522A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CA118-34DB-460C-A7CB-D9BD7319F0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28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4444D-EA5F-4B68-8705-F7B6D1BE0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29000"/>
            <a:ext cx="9144000" cy="2387600"/>
          </a:xfrm>
        </p:spPr>
        <p:txBody>
          <a:bodyPr anchor="ctr"/>
          <a:lstStyle/>
          <a:p>
            <a:pPr algn="l"/>
            <a:r>
              <a:rPr lang="ko-KR" altLang="en-US" b="1" dirty="0">
                <a:solidFill>
                  <a:srgbClr val="FF6200"/>
                </a:solidFill>
              </a:rPr>
              <a:t> 반응형 홈페이지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업데이트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ABCFD3-16CE-49AC-8632-C4875CDC1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803641"/>
            <a:ext cx="12192000" cy="1034312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b="1" dirty="0">
                <a:solidFill>
                  <a:srgbClr val="FF6200"/>
                </a:solidFill>
              </a:rPr>
              <a:t> </a:t>
            </a:r>
            <a:r>
              <a:rPr lang="ko-KR" altLang="en-US" b="1" dirty="0" err="1">
                <a:solidFill>
                  <a:srgbClr val="FF6200"/>
                </a:solidFill>
              </a:rPr>
              <a:t>남어진</a:t>
            </a:r>
            <a:r>
              <a:rPr lang="ko-KR" altLang="en-US" b="1" dirty="0">
                <a:solidFill>
                  <a:srgbClr val="FF6200"/>
                </a:solidFill>
              </a:rPr>
              <a:t> </a:t>
            </a:r>
            <a:r>
              <a:rPr lang="en-US" altLang="ko-KR" b="1" dirty="0">
                <a:solidFill>
                  <a:srgbClr val="FF6200"/>
                </a:solidFill>
              </a:rPr>
              <a:t>(Jake Nam)</a:t>
            </a:r>
          </a:p>
          <a:p>
            <a:pPr algn="l"/>
            <a:r>
              <a:rPr lang="en-US" altLang="ko-KR" dirty="0">
                <a:solidFill>
                  <a:schemeClr val="bg1"/>
                </a:solidFill>
              </a:rPr>
              <a:t> 2025. 4. 1 ~ 2025. 4. 30 MBC </a:t>
            </a:r>
            <a:r>
              <a:rPr lang="ko-KR" altLang="en-US" dirty="0">
                <a:solidFill>
                  <a:schemeClr val="bg1"/>
                </a:solidFill>
              </a:rPr>
              <a:t>아카데미 </a:t>
            </a:r>
            <a:r>
              <a:rPr lang="en-US" altLang="ko-KR" dirty="0">
                <a:solidFill>
                  <a:schemeClr val="bg1"/>
                </a:solidFill>
              </a:rPr>
              <a:t>UI/UX </a:t>
            </a:r>
            <a:r>
              <a:rPr lang="ko-KR" altLang="en-US" dirty="0">
                <a:solidFill>
                  <a:schemeClr val="bg1"/>
                </a:solidFill>
              </a:rPr>
              <a:t>컴퓨터 웹디자인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2D6703-1022-4A25-9E73-B6C194FFC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72348"/>
            <a:ext cx="5438274" cy="30617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804ACF-B54D-419D-A817-4DC7D6DD3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3" y="398117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60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ECEA331-459F-48C7-81CC-AF793CEC9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94"/>
          <a:stretch/>
        </p:blipFill>
        <p:spPr>
          <a:xfrm>
            <a:off x="10057976" y="2260600"/>
            <a:ext cx="1295824" cy="35528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5FE9C0-847B-4FD1-97F2-CC4BE9EA2F7D}"/>
              </a:ext>
            </a:extLst>
          </p:cNvPr>
          <p:cNvGrpSpPr/>
          <p:nvPr/>
        </p:nvGrpSpPr>
        <p:grpSpPr>
          <a:xfrm>
            <a:off x="5100084" y="1641863"/>
            <a:ext cx="1991832" cy="4371198"/>
            <a:chOff x="4488857" y="1774824"/>
            <a:chExt cx="1809894" cy="39719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302BD6C-843D-4D08-AEDD-AF0672B7D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83"/>
            <a:stretch/>
          </p:blipFill>
          <p:spPr>
            <a:xfrm>
              <a:off x="5393804" y="1774824"/>
              <a:ext cx="904947" cy="397192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064330C-FDE0-4569-8810-1905C9A6F0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916"/>
            <a:stretch/>
          </p:blipFill>
          <p:spPr>
            <a:xfrm>
              <a:off x="4488857" y="2860674"/>
              <a:ext cx="904947" cy="2886075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F8E8B88-0F38-419C-9AB9-3A7FA88FEA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05"/>
          <a:stretch/>
        </p:blipFill>
        <p:spPr>
          <a:xfrm>
            <a:off x="8762152" y="2508249"/>
            <a:ext cx="1295824" cy="330517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CF347D-AFBD-44A4-BE89-C092590F0A9F}"/>
              </a:ext>
            </a:extLst>
          </p:cNvPr>
          <p:cNvGrpSpPr/>
          <p:nvPr/>
        </p:nvGrpSpPr>
        <p:grpSpPr>
          <a:xfrm>
            <a:off x="838199" y="1644291"/>
            <a:ext cx="2340935" cy="4142147"/>
            <a:chOff x="838200" y="3024188"/>
            <a:chExt cx="1561086" cy="276225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DD7847A-4FFB-4EFC-B015-8809C94C63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847"/>
            <a:stretch/>
          </p:blipFill>
          <p:spPr>
            <a:xfrm>
              <a:off x="1878924" y="3718560"/>
              <a:ext cx="520362" cy="206787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F0DB321-0FC8-430A-B98F-B87482A60D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722"/>
            <a:stretch/>
          </p:blipFill>
          <p:spPr>
            <a:xfrm>
              <a:off x="838200" y="3024188"/>
              <a:ext cx="520362" cy="276225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51B3264-D461-4D87-9295-63562A7E0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78" b="30153"/>
            <a:stretch/>
          </p:blipFill>
          <p:spPr>
            <a:xfrm>
              <a:off x="1358562" y="3758566"/>
              <a:ext cx="520362" cy="202787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B95CA31-4D7D-477D-AA85-3BEACED5F05B}"/>
              </a:ext>
            </a:extLst>
          </p:cNvPr>
          <p:cNvSpPr txBox="1"/>
          <p:nvPr/>
        </p:nvSpPr>
        <p:spPr>
          <a:xfrm>
            <a:off x="1333546" y="6105641"/>
            <a:ext cx="139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760px</a:t>
            </a:r>
            <a:r>
              <a:rPr lang="ko-KR" altLang="en-US" b="1" dirty="0">
                <a:solidFill>
                  <a:schemeClr val="bg1"/>
                </a:solidFill>
              </a:rPr>
              <a:t> 미만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E6981-5F20-4A1B-AF69-7BEAA6455A40}"/>
              </a:ext>
            </a:extLst>
          </p:cNvPr>
          <p:cNvSpPr txBox="1"/>
          <p:nvPr/>
        </p:nvSpPr>
        <p:spPr>
          <a:xfrm>
            <a:off x="5218804" y="6105641"/>
            <a:ext cx="184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760px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~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999px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C033C-965C-4202-A5E2-06DD3B6A51EA}"/>
              </a:ext>
            </a:extLst>
          </p:cNvPr>
          <p:cNvSpPr txBox="1"/>
          <p:nvPr/>
        </p:nvSpPr>
        <p:spPr>
          <a:xfrm>
            <a:off x="9180780" y="6040922"/>
            <a:ext cx="210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1000px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~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1319px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6FD54521-8585-4579-B08D-05840F490D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반응형 페이지 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3721013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27938E1-70E3-4F09-B814-0E420872AD02}"/>
              </a:ext>
            </a:extLst>
          </p:cNvPr>
          <p:cNvGrpSpPr/>
          <p:nvPr/>
        </p:nvGrpSpPr>
        <p:grpSpPr>
          <a:xfrm>
            <a:off x="6473653" y="1469003"/>
            <a:ext cx="5165702" cy="4203788"/>
            <a:chOff x="6230744" y="311788"/>
            <a:chExt cx="4576806" cy="37245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708AA03-9DE0-4836-8A07-2C9CD96BE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310"/>
            <a:stretch/>
          </p:blipFill>
          <p:spPr>
            <a:xfrm>
              <a:off x="6230744" y="902895"/>
              <a:ext cx="2288403" cy="31334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5B1A648-2EDC-477C-8B04-9C02B475C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691"/>
            <a:stretch/>
          </p:blipFill>
          <p:spPr>
            <a:xfrm>
              <a:off x="8519147" y="311788"/>
              <a:ext cx="2288403" cy="3724553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6FAFDA87-282A-4B2A-B477-D40116C9E74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Main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Page </a:t>
            </a:r>
            <a:r>
              <a:rPr lang="ko-KR" altLang="en-US" sz="4000" b="1" dirty="0">
                <a:solidFill>
                  <a:schemeClr val="bg1"/>
                </a:solidFill>
              </a:rPr>
              <a:t>구현 결과 </a:t>
            </a:r>
            <a:r>
              <a:rPr lang="en-US" altLang="ko-KR" sz="4000" b="1" dirty="0">
                <a:solidFill>
                  <a:schemeClr val="bg1"/>
                </a:solidFill>
              </a:rPr>
              <a:t>(1320px</a:t>
            </a:r>
            <a:r>
              <a:rPr lang="ko-KR" altLang="en-US" sz="4000" b="1" dirty="0">
                <a:solidFill>
                  <a:schemeClr val="bg1"/>
                </a:solidFill>
              </a:rPr>
              <a:t> 이상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06985-42D1-4C63-9CB7-95187D12505B}"/>
              </a:ext>
            </a:extLst>
          </p:cNvPr>
          <p:cNvSpPr txBox="1"/>
          <p:nvPr/>
        </p:nvSpPr>
        <p:spPr>
          <a:xfrm>
            <a:off x="2470500" y="6034118"/>
            <a:ext cx="90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before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39876F-A4DE-4806-BBEE-B75976A76F89}"/>
              </a:ext>
            </a:extLst>
          </p:cNvPr>
          <p:cNvSpPr txBox="1"/>
          <p:nvPr/>
        </p:nvSpPr>
        <p:spPr>
          <a:xfrm>
            <a:off x="8703362" y="6034118"/>
            <a:ext cx="70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after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6431393-ABB1-4D66-B9C2-D04E36307F2A}"/>
              </a:ext>
            </a:extLst>
          </p:cNvPr>
          <p:cNvSpPr/>
          <p:nvPr/>
        </p:nvSpPr>
        <p:spPr>
          <a:xfrm>
            <a:off x="5539652" y="3632502"/>
            <a:ext cx="835982" cy="269880"/>
          </a:xfrm>
          <a:prstGeom prst="rightArrow">
            <a:avLst>
              <a:gd name="adj1" fmla="val 50000"/>
              <a:gd name="adj2" fmla="val 76643"/>
            </a:avLst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41813D-11FF-48F1-AE62-42FF8CD1B5BE}"/>
              </a:ext>
            </a:extLst>
          </p:cNvPr>
          <p:cNvGrpSpPr/>
          <p:nvPr/>
        </p:nvGrpSpPr>
        <p:grpSpPr>
          <a:xfrm>
            <a:off x="458379" y="2665961"/>
            <a:ext cx="4925900" cy="3006830"/>
            <a:chOff x="563419" y="1189494"/>
            <a:chExt cx="4364342" cy="266404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C831BC5-5DF9-444E-83CD-8A407B8A9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462"/>
            <a:stretch/>
          </p:blipFill>
          <p:spPr>
            <a:xfrm>
              <a:off x="563419" y="1189494"/>
              <a:ext cx="2182171" cy="266404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497CA9F-19A9-4F83-A0AD-C91C967CE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38"/>
            <a:stretch/>
          </p:blipFill>
          <p:spPr>
            <a:xfrm>
              <a:off x="2745590" y="1541555"/>
              <a:ext cx="2182171" cy="2311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4599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EDEF63-037F-4884-B524-F2877A21496F}"/>
              </a:ext>
            </a:extLst>
          </p:cNvPr>
          <p:cNvSpPr txBox="1"/>
          <p:nvPr/>
        </p:nvSpPr>
        <p:spPr>
          <a:xfrm>
            <a:off x="2460655" y="5985532"/>
            <a:ext cx="90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before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9CDE0-B2BA-4FDF-84B9-A5DC4C31094A}"/>
              </a:ext>
            </a:extLst>
          </p:cNvPr>
          <p:cNvSpPr txBox="1"/>
          <p:nvPr/>
        </p:nvSpPr>
        <p:spPr>
          <a:xfrm>
            <a:off x="8804031" y="5985532"/>
            <a:ext cx="70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after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FAFDA87-282A-4B2A-B477-D40116C9E74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Sub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Page </a:t>
            </a:r>
            <a:r>
              <a:rPr lang="ko-KR" altLang="en-US" sz="4000" b="1" dirty="0">
                <a:solidFill>
                  <a:schemeClr val="bg1"/>
                </a:solidFill>
              </a:rPr>
              <a:t>구현 결과 </a:t>
            </a:r>
            <a:r>
              <a:rPr lang="en-US" altLang="ko-KR" sz="4000" b="1" dirty="0">
                <a:solidFill>
                  <a:schemeClr val="bg1"/>
                </a:solidFill>
              </a:rPr>
              <a:t>(1320px</a:t>
            </a:r>
            <a:r>
              <a:rPr lang="ko-KR" altLang="en-US" sz="4000" b="1" dirty="0">
                <a:solidFill>
                  <a:schemeClr val="bg1"/>
                </a:solidFill>
              </a:rPr>
              <a:t> 이상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D5E938F-AA72-4DE1-A84A-D0445D74D4F8}"/>
              </a:ext>
            </a:extLst>
          </p:cNvPr>
          <p:cNvGrpSpPr/>
          <p:nvPr/>
        </p:nvGrpSpPr>
        <p:grpSpPr>
          <a:xfrm>
            <a:off x="6446171" y="2092625"/>
            <a:ext cx="5092016" cy="3263854"/>
            <a:chOff x="6294430" y="1934721"/>
            <a:chExt cx="5059370" cy="324293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86C39F2-F44C-4AD7-B6BB-680F12BA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018" y="1934721"/>
              <a:ext cx="2390782" cy="324293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121B3A4-4FE6-4225-81DA-210781F6D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4430" y="1934721"/>
              <a:ext cx="2668588" cy="324293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5C2F93D-7732-42BC-AA1C-D6FA63BFF900}"/>
              </a:ext>
            </a:extLst>
          </p:cNvPr>
          <p:cNvGrpSpPr/>
          <p:nvPr/>
        </p:nvGrpSpPr>
        <p:grpSpPr>
          <a:xfrm>
            <a:off x="609782" y="1931438"/>
            <a:ext cx="4603402" cy="3586230"/>
            <a:chOff x="335280" y="2475764"/>
            <a:chExt cx="4364340" cy="339999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ECCD6B-1E3B-41A5-862C-2683ABD3E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407"/>
            <a:stretch/>
          </p:blipFill>
          <p:spPr>
            <a:xfrm>
              <a:off x="335280" y="2475764"/>
              <a:ext cx="2182170" cy="339999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FA57D60-F18E-46D1-8E8E-E7CF0DC77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93"/>
            <a:stretch/>
          </p:blipFill>
          <p:spPr>
            <a:xfrm>
              <a:off x="2517450" y="2817854"/>
              <a:ext cx="2182170" cy="2715812"/>
            </a:xfrm>
            <a:prstGeom prst="rect">
              <a:avLst/>
            </a:prstGeom>
          </p:spPr>
        </p:pic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856DCA9-1756-4663-9EF1-6BCE6DE6330A}"/>
              </a:ext>
            </a:extLst>
          </p:cNvPr>
          <p:cNvSpPr/>
          <p:nvPr/>
        </p:nvSpPr>
        <p:spPr>
          <a:xfrm>
            <a:off x="5449077" y="3294060"/>
            <a:ext cx="852673" cy="269880"/>
          </a:xfrm>
          <a:prstGeom prst="rightArrow">
            <a:avLst>
              <a:gd name="adj1" fmla="val 50000"/>
              <a:gd name="adj2" fmla="val 98402"/>
            </a:avLst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296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6FD54521-8585-4579-B08D-05840F490D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solidFill>
                  <a:schemeClr val="bg1"/>
                </a:solidFill>
              </a:rPr>
              <a:t> Main Page </a:t>
            </a:r>
            <a:r>
              <a:rPr lang="ko-KR" altLang="en-US" sz="4000" b="1" dirty="0">
                <a:solidFill>
                  <a:schemeClr val="bg1"/>
                </a:solidFill>
              </a:rPr>
              <a:t>반응형 구현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95CA31-4D7D-477D-AA85-3BEACED5F05B}"/>
              </a:ext>
            </a:extLst>
          </p:cNvPr>
          <p:cNvSpPr txBox="1"/>
          <p:nvPr/>
        </p:nvSpPr>
        <p:spPr>
          <a:xfrm>
            <a:off x="1514661" y="6105641"/>
            <a:ext cx="139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760px</a:t>
            </a:r>
            <a:r>
              <a:rPr lang="ko-KR" altLang="en-US" b="1" dirty="0">
                <a:solidFill>
                  <a:schemeClr val="bg1"/>
                </a:solidFill>
              </a:rPr>
              <a:t> 미만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E6981-5F20-4A1B-AF69-7BEAA6455A40}"/>
              </a:ext>
            </a:extLst>
          </p:cNvPr>
          <p:cNvSpPr txBox="1"/>
          <p:nvPr/>
        </p:nvSpPr>
        <p:spPr>
          <a:xfrm>
            <a:off x="5399919" y="6105641"/>
            <a:ext cx="184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760px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~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999px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C033C-965C-4202-A5E2-06DD3B6A51EA}"/>
              </a:ext>
            </a:extLst>
          </p:cNvPr>
          <p:cNvSpPr txBox="1"/>
          <p:nvPr/>
        </p:nvSpPr>
        <p:spPr>
          <a:xfrm>
            <a:off x="9361895" y="6040922"/>
            <a:ext cx="210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1000px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~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1319px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61B2FBB-C298-4CCD-A3C4-78FC86EBD871}"/>
              </a:ext>
            </a:extLst>
          </p:cNvPr>
          <p:cNvGrpSpPr/>
          <p:nvPr/>
        </p:nvGrpSpPr>
        <p:grpSpPr>
          <a:xfrm>
            <a:off x="556881" y="1325563"/>
            <a:ext cx="3310893" cy="4685916"/>
            <a:chOff x="154765" y="1271220"/>
            <a:chExt cx="3310893" cy="46859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1D7612-B2DA-43D1-BF87-F5E77D80C3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1" b="77488"/>
            <a:stretch/>
          </p:blipFill>
          <p:spPr>
            <a:xfrm>
              <a:off x="154765" y="2561773"/>
              <a:ext cx="823724" cy="339536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AC299D7-2C61-402F-8F1D-637BBBE2B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864" b="26066"/>
            <a:stretch/>
          </p:blipFill>
          <p:spPr>
            <a:xfrm>
              <a:off x="1806185" y="1271220"/>
              <a:ext cx="828124" cy="468591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79D2FBD-C7DC-41CC-9796-3420D109F6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13" b="57135"/>
            <a:stretch/>
          </p:blipFill>
          <p:spPr>
            <a:xfrm>
              <a:off x="978489" y="2887690"/>
              <a:ext cx="828124" cy="306944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C59DF4F-6DA5-4497-B91A-B154BB781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934" b="54"/>
            <a:stretch/>
          </p:blipFill>
          <p:spPr>
            <a:xfrm>
              <a:off x="2637534" y="2033965"/>
              <a:ext cx="828124" cy="3923171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5517A9B-3490-4ADF-9261-32E4B4EF95AC}"/>
              </a:ext>
            </a:extLst>
          </p:cNvPr>
          <p:cNvGrpSpPr/>
          <p:nvPr/>
        </p:nvGrpSpPr>
        <p:grpSpPr>
          <a:xfrm>
            <a:off x="9197324" y="2205733"/>
            <a:ext cx="2437796" cy="3835189"/>
            <a:chOff x="9157586" y="1651672"/>
            <a:chExt cx="2437796" cy="38351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222D1C6-1C8E-48BD-B75E-346FFDFEC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077"/>
            <a:stretch/>
          </p:blipFill>
          <p:spPr>
            <a:xfrm>
              <a:off x="10376484" y="1651672"/>
              <a:ext cx="1218898" cy="3835189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352354B-29DD-4936-96FA-76C19E3A7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923"/>
            <a:stretch/>
          </p:blipFill>
          <p:spPr>
            <a:xfrm>
              <a:off x="9157586" y="2464051"/>
              <a:ext cx="1218898" cy="302281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3E55DD3-A353-47A0-AB12-F1EDF9560A42}"/>
              </a:ext>
            </a:extLst>
          </p:cNvPr>
          <p:cNvGrpSpPr/>
          <p:nvPr/>
        </p:nvGrpSpPr>
        <p:grpSpPr>
          <a:xfrm>
            <a:off x="4831510" y="2080692"/>
            <a:ext cx="2891209" cy="3930787"/>
            <a:chOff x="4856729" y="2575250"/>
            <a:chExt cx="1966089" cy="26730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BB737DD-E584-4FA2-BC24-3FAF06AA5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365"/>
            <a:stretch/>
          </p:blipFill>
          <p:spPr>
            <a:xfrm>
              <a:off x="4856729" y="3284489"/>
              <a:ext cx="655363" cy="1963787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7F2FC1D-5C1B-46BC-979A-0DE70018E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36" b="32388"/>
            <a:stretch/>
          </p:blipFill>
          <p:spPr>
            <a:xfrm>
              <a:off x="5512092" y="2575250"/>
              <a:ext cx="655363" cy="267302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23F5AD4-87B5-4FE7-89A7-31217A5A1F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612"/>
            <a:stretch/>
          </p:blipFill>
          <p:spPr>
            <a:xfrm>
              <a:off x="6167455" y="3027090"/>
              <a:ext cx="655363" cy="2221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693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6FD54521-8585-4579-B08D-05840F490D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solidFill>
                  <a:schemeClr val="bg1"/>
                </a:solidFill>
              </a:rPr>
              <a:t> Sub Page </a:t>
            </a:r>
            <a:r>
              <a:rPr lang="ko-KR" altLang="en-US" sz="4000" b="1" dirty="0">
                <a:solidFill>
                  <a:schemeClr val="bg1"/>
                </a:solidFill>
              </a:rPr>
              <a:t>반응형 구현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95CA31-4D7D-477D-AA85-3BEACED5F05B}"/>
              </a:ext>
            </a:extLst>
          </p:cNvPr>
          <p:cNvSpPr txBox="1"/>
          <p:nvPr/>
        </p:nvSpPr>
        <p:spPr>
          <a:xfrm>
            <a:off x="795584" y="6225588"/>
            <a:ext cx="139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760px</a:t>
            </a:r>
            <a:r>
              <a:rPr lang="ko-KR" altLang="en-US" b="1" dirty="0">
                <a:solidFill>
                  <a:schemeClr val="bg1"/>
                </a:solidFill>
              </a:rPr>
              <a:t> 미만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E6981-5F20-4A1B-AF69-7BEAA6455A40}"/>
              </a:ext>
            </a:extLst>
          </p:cNvPr>
          <p:cNvSpPr txBox="1"/>
          <p:nvPr/>
        </p:nvSpPr>
        <p:spPr>
          <a:xfrm>
            <a:off x="3600001" y="6225588"/>
            <a:ext cx="184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760px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~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999px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C033C-965C-4202-A5E2-06DD3B6A51EA}"/>
              </a:ext>
            </a:extLst>
          </p:cNvPr>
          <p:cNvSpPr txBox="1"/>
          <p:nvPr/>
        </p:nvSpPr>
        <p:spPr>
          <a:xfrm>
            <a:off x="8452782" y="6225588"/>
            <a:ext cx="152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1000px</a:t>
            </a:r>
            <a:r>
              <a:rPr lang="ko-KR" altLang="en-US" b="1" dirty="0">
                <a:solidFill>
                  <a:schemeClr val="bg1"/>
                </a:solidFill>
              </a:rPr>
              <a:t> 이상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DB1A27-BC53-49F3-BACC-F8787D94B06A}"/>
              </a:ext>
            </a:extLst>
          </p:cNvPr>
          <p:cNvGrpSpPr/>
          <p:nvPr/>
        </p:nvGrpSpPr>
        <p:grpSpPr>
          <a:xfrm>
            <a:off x="264441" y="1910169"/>
            <a:ext cx="2454206" cy="4258680"/>
            <a:chOff x="920973" y="2277269"/>
            <a:chExt cx="2190150" cy="380047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937785E-DC2F-42E2-A96E-3A994B441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584"/>
            <a:stretch/>
          </p:blipFill>
          <p:spPr>
            <a:xfrm>
              <a:off x="920973" y="2277269"/>
              <a:ext cx="1095075" cy="380047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9B5304A-CF9D-42CB-84DC-758D42A91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417"/>
            <a:stretch/>
          </p:blipFill>
          <p:spPr>
            <a:xfrm>
              <a:off x="2016048" y="3020218"/>
              <a:ext cx="1095075" cy="3057525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BA05690-7E75-4EA1-A8B6-5A96B8BEAA76}"/>
              </a:ext>
            </a:extLst>
          </p:cNvPr>
          <p:cNvGrpSpPr/>
          <p:nvPr/>
        </p:nvGrpSpPr>
        <p:grpSpPr>
          <a:xfrm>
            <a:off x="2950578" y="1814107"/>
            <a:ext cx="3141402" cy="4354742"/>
            <a:chOff x="5263485" y="582729"/>
            <a:chExt cx="2803408" cy="38862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2014F4C-778F-4984-B17E-552634380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67"/>
            <a:stretch/>
          </p:blipFill>
          <p:spPr>
            <a:xfrm>
              <a:off x="6665189" y="1497129"/>
              <a:ext cx="1401704" cy="29718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B735992-726F-499C-BD08-89126AD79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333"/>
            <a:stretch/>
          </p:blipFill>
          <p:spPr>
            <a:xfrm>
              <a:off x="5263485" y="582729"/>
              <a:ext cx="1401704" cy="38862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08F69F-D407-40E4-9716-1660EDC3F412}"/>
              </a:ext>
            </a:extLst>
          </p:cNvPr>
          <p:cNvGrpSpPr/>
          <p:nvPr/>
        </p:nvGrpSpPr>
        <p:grpSpPr>
          <a:xfrm>
            <a:off x="6323911" y="2152549"/>
            <a:ext cx="5782712" cy="4002520"/>
            <a:chOff x="5587017" y="257175"/>
            <a:chExt cx="5160528" cy="35718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7A3D4D6-A5CB-4833-87DF-858A655FA9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17"/>
            <a:stretch/>
          </p:blipFill>
          <p:spPr>
            <a:xfrm>
              <a:off x="8167281" y="257175"/>
              <a:ext cx="2580264" cy="357187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C066877-D745-43E0-A9D2-AA9021161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83"/>
            <a:stretch/>
          </p:blipFill>
          <p:spPr>
            <a:xfrm>
              <a:off x="5587017" y="542925"/>
              <a:ext cx="2580264" cy="3286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9159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4DEEA176-12FD-459E-B672-2B9F83B588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bg1"/>
                </a:solidFill>
              </a:rPr>
              <a:t> 화면 크기에 따라 발생하는 효과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E1E42E2-E890-4195-A82F-4C0163C9E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1" y="3196912"/>
            <a:ext cx="7539787" cy="328529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EFEFA20-F450-4E8C-9685-F1057E359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1" y="1805144"/>
            <a:ext cx="5886450" cy="9121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83DC88-9BE6-46BD-868E-7B7F0AF4195C}"/>
              </a:ext>
            </a:extLst>
          </p:cNvPr>
          <p:cNvSpPr txBox="1"/>
          <p:nvPr/>
        </p:nvSpPr>
        <p:spPr>
          <a:xfrm>
            <a:off x="419101" y="143581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초기 화면 설정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260F11-EE29-44DE-85A9-D829C36EB9C0}"/>
              </a:ext>
            </a:extLst>
          </p:cNvPr>
          <p:cNvSpPr txBox="1"/>
          <p:nvPr/>
        </p:nvSpPr>
        <p:spPr>
          <a:xfrm>
            <a:off x="419101" y="2827579"/>
            <a:ext cx="659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화면 크기 변경 시 메인 메뉴 변화 </a:t>
            </a:r>
            <a:r>
              <a:rPr lang="en-US" altLang="ko-KR" b="1" dirty="0">
                <a:solidFill>
                  <a:schemeClr val="bg1"/>
                </a:solidFill>
              </a:rPr>
              <a:t>&amp; </a:t>
            </a:r>
            <a:r>
              <a:rPr lang="ko-KR" altLang="en-US" b="1" dirty="0">
                <a:solidFill>
                  <a:schemeClr val="bg1"/>
                </a:solidFill>
              </a:rPr>
              <a:t>배너 슬라이드 너비 설정</a:t>
            </a:r>
          </a:p>
        </p:txBody>
      </p:sp>
    </p:spTree>
    <p:extLst>
      <p:ext uri="{BB962C8B-B14F-4D97-AF65-F5344CB8AC3E}">
        <p14:creationId xmlns:p14="http://schemas.microsoft.com/office/powerpoint/2010/main" val="10092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4DEEA176-12FD-459E-B672-2B9F83B588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bg1"/>
                </a:solidFill>
              </a:rPr>
              <a:t> 화면 크기에 따라 배너 슬라이드 할 길이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7B040E-3C1A-4719-8EB4-22D34ABA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325563"/>
            <a:ext cx="7734300" cy="5172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1D6010-FCAB-40F3-BC86-79E906CCFD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6" b="30278"/>
          <a:stretch/>
        </p:blipFill>
        <p:spPr>
          <a:xfrm>
            <a:off x="8513717" y="1450854"/>
            <a:ext cx="2661488" cy="21072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70B7F0B-537C-4FA1-BF14-B46FE39366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6" b="30278"/>
          <a:stretch/>
        </p:blipFill>
        <p:spPr>
          <a:xfrm>
            <a:off x="8413032" y="4353516"/>
            <a:ext cx="2862859" cy="17192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DB1B5E-EB66-4C0C-8CD6-62D3C704BEE8}"/>
              </a:ext>
            </a:extLst>
          </p:cNvPr>
          <p:cNvSpPr txBox="1"/>
          <p:nvPr/>
        </p:nvSpPr>
        <p:spPr>
          <a:xfrm>
            <a:off x="8898914" y="3558114"/>
            <a:ext cx="189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배너 슬라이드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760px </a:t>
            </a:r>
            <a:r>
              <a:rPr lang="ko-KR" altLang="en-US" b="1" dirty="0">
                <a:solidFill>
                  <a:schemeClr val="bg1"/>
                </a:solidFill>
              </a:rPr>
              <a:t>미만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51D662-44C0-49FA-8CA6-2ADE1A3B8C93}"/>
              </a:ext>
            </a:extLst>
          </p:cNvPr>
          <p:cNvSpPr txBox="1"/>
          <p:nvPr/>
        </p:nvSpPr>
        <p:spPr>
          <a:xfrm>
            <a:off x="8898914" y="6072767"/>
            <a:ext cx="189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배너 슬라이드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760px </a:t>
            </a:r>
            <a:r>
              <a:rPr lang="ko-KR" altLang="en-US" b="1" dirty="0">
                <a:solidFill>
                  <a:schemeClr val="bg1"/>
                </a:solidFill>
              </a:rPr>
              <a:t>이상</a:t>
            </a:r>
          </a:p>
        </p:txBody>
      </p:sp>
    </p:spTree>
    <p:extLst>
      <p:ext uri="{BB962C8B-B14F-4D97-AF65-F5344CB8AC3E}">
        <p14:creationId xmlns:p14="http://schemas.microsoft.com/office/powerpoint/2010/main" val="3097590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4DEEA176-12FD-459E-B672-2B9F83B588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Main Page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– Hamburger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Button</a:t>
            </a:r>
            <a:r>
              <a:rPr lang="ko-KR" altLang="en-US" sz="4000" b="1" dirty="0">
                <a:solidFill>
                  <a:schemeClr val="bg1"/>
                </a:solidFill>
              </a:rPr>
              <a:t> 처리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r>
              <a:rPr lang="en-US" altLang="ko-KR" sz="4000" b="1" dirty="0">
                <a:solidFill>
                  <a:schemeClr val="bg1"/>
                </a:solidFill>
              </a:rPr>
              <a:t>(1000px </a:t>
            </a:r>
            <a:r>
              <a:rPr lang="ko-KR" altLang="en-US" sz="4000" b="1" dirty="0">
                <a:solidFill>
                  <a:schemeClr val="bg1"/>
                </a:solidFill>
              </a:rPr>
              <a:t>미만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C573EC-822C-42E8-9E74-D014B425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12"/>
          <a:stretch/>
        </p:blipFill>
        <p:spPr>
          <a:xfrm>
            <a:off x="231116" y="1443039"/>
            <a:ext cx="5513957" cy="20177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1EBF2F-8DC5-49E8-8C81-36B31988E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12"/>
          <a:stretch/>
        </p:blipFill>
        <p:spPr>
          <a:xfrm>
            <a:off x="6446929" y="1443039"/>
            <a:ext cx="5513957" cy="20177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991C7E-407D-449A-BC8D-2F75F964B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059" y="4131409"/>
            <a:ext cx="7436245" cy="21258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279968-9531-47B2-A308-DF9FCFDB4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" y="3729106"/>
            <a:ext cx="3133725" cy="2930456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2909FC5-A3D6-42B5-8158-A46C24BF0DD7}"/>
              </a:ext>
            </a:extLst>
          </p:cNvPr>
          <p:cNvSpPr/>
          <p:nvPr/>
        </p:nvSpPr>
        <p:spPr>
          <a:xfrm>
            <a:off x="5827186" y="2316955"/>
            <a:ext cx="537628" cy="269880"/>
          </a:xfrm>
          <a:prstGeom prst="rightArrow">
            <a:avLst>
              <a:gd name="adj1" fmla="val 50000"/>
              <a:gd name="adj2" fmla="val 98402"/>
            </a:avLst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028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4DEEA176-12FD-459E-B672-2B9F83B588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Main Page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– </a:t>
            </a:r>
            <a:r>
              <a:rPr lang="ko-KR" altLang="en-US" sz="4000" b="1" dirty="0">
                <a:solidFill>
                  <a:schemeClr val="bg1"/>
                </a:solidFill>
              </a:rPr>
              <a:t>메인 메뉴 표시 </a:t>
            </a:r>
            <a:r>
              <a:rPr lang="en-US" altLang="ko-KR" sz="4000" b="1" dirty="0">
                <a:solidFill>
                  <a:schemeClr val="bg1"/>
                </a:solidFill>
              </a:rPr>
              <a:t>(1000px </a:t>
            </a:r>
            <a:r>
              <a:rPr lang="ko-KR" altLang="en-US" sz="4000" b="1" dirty="0">
                <a:solidFill>
                  <a:schemeClr val="bg1"/>
                </a:solidFill>
              </a:rPr>
              <a:t>이상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D4D391-7F40-48A6-8904-5992A2FFCF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57"/>
          <a:stretch/>
        </p:blipFill>
        <p:spPr>
          <a:xfrm>
            <a:off x="1098868" y="1325563"/>
            <a:ext cx="7143453" cy="28559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81395B-413F-4C95-AEE2-E3447A24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743" y="1325563"/>
            <a:ext cx="2498388" cy="52554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53C457-BE73-4086-935C-0BA9ABA48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470" y="4580747"/>
            <a:ext cx="4689852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08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4DEEA176-12FD-459E-B672-2B9F83B588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Main Page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– </a:t>
            </a:r>
            <a:r>
              <a:rPr lang="ko-KR" altLang="en-US" sz="4000" b="1" dirty="0">
                <a:solidFill>
                  <a:schemeClr val="bg1"/>
                </a:solidFill>
              </a:rPr>
              <a:t>비즈니스 리소스</a:t>
            </a:r>
            <a:r>
              <a:rPr lang="en-US" altLang="ko-KR" sz="4000" b="1" dirty="0">
                <a:solidFill>
                  <a:schemeClr val="bg1"/>
                </a:solidFill>
              </a:rPr>
              <a:t> (</a:t>
            </a:r>
            <a:r>
              <a:rPr lang="ko-KR" altLang="en-US" sz="4000" b="1" dirty="0">
                <a:solidFill>
                  <a:schemeClr val="bg1"/>
                </a:solidFill>
              </a:rPr>
              <a:t>배너 슬라이드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C8A8C30-9C52-4BCF-BB13-066E1EEF0623}"/>
              </a:ext>
            </a:extLst>
          </p:cNvPr>
          <p:cNvGrpSpPr/>
          <p:nvPr/>
        </p:nvGrpSpPr>
        <p:grpSpPr>
          <a:xfrm>
            <a:off x="139964" y="2295525"/>
            <a:ext cx="11912072" cy="3409949"/>
            <a:chOff x="139964" y="2295525"/>
            <a:chExt cx="11912072" cy="340994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171C367-2F10-4737-AEC4-44D0DC2F08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06" b="30278"/>
            <a:stretch/>
          </p:blipFill>
          <p:spPr>
            <a:xfrm>
              <a:off x="139964" y="2587684"/>
              <a:ext cx="4705180" cy="282563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986EDF4-3A31-4150-90B2-62BAC8B4B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5711" y="2295525"/>
              <a:ext cx="6886325" cy="3409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3093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1F4EE-BE44-42E8-A0C3-2023FA232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8" y="4528457"/>
            <a:ext cx="2481944" cy="1902338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b="1" dirty="0">
                <a:solidFill>
                  <a:srgbClr val="FF6200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E4CEBD-9FC0-4F74-8988-C6B465422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342" y="4528457"/>
            <a:ext cx="8465457" cy="1902338"/>
          </a:xfrm>
        </p:spPr>
        <p:txBody>
          <a:bodyPr numCol="2" anchor="ctr">
            <a:normAutofit/>
          </a:bodyPr>
          <a:lstStyle/>
          <a:p>
            <a:pPr>
              <a:buClr>
                <a:srgbClr val="FF6200"/>
              </a:buClr>
              <a:buBlip>
                <a:blip r:embed="rId2"/>
              </a:buBlip>
            </a:pPr>
            <a:r>
              <a:rPr lang="ko-KR" altLang="en-US" dirty="0">
                <a:solidFill>
                  <a:srgbClr val="FFFFFF"/>
                </a:solidFill>
              </a:rPr>
              <a:t> 주제선정 </a:t>
            </a:r>
            <a:r>
              <a:rPr lang="en-US" altLang="ko-KR" dirty="0">
                <a:solidFill>
                  <a:srgbClr val="FFFFFF"/>
                </a:solidFill>
              </a:rPr>
              <a:t>&amp; </a:t>
            </a:r>
            <a:r>
              <a:rPr lang="ko-KR" altLang="en-US" dirty="0">
                <a:solidFill>
                  <a:srgbClr val="FFFFFF"/>
                </a:solidFill>
              </a:rPr>
              <a:t>자료조사</a:t>
            </a:r>
            <a:endParaRPr lang="en-US" altLang="ko-KR" dirty="0">
              <a:solidFill>
                <a:srgbClr val="FFFFFF"/>
              </a:solidFill>
            </a:endParaRPr>
          </a:p>
          <a:p>
            <a:pPr>
              <a:buClr>
                <a:srgbClr val="FF6200"/>
              </a:buClr>
              <a:buBlip>
                <a:blip r:embed="rId2"/>
              </a:buBlip>
            </a:pPr>
            <a:r>
              <a:rPr lang="ko-KR" altLang="en-US" dirty="0">
                <a:solidFill>
                  <a:srgbClr val="FFFFFF"/>
                </a:solidFill>
              </a:rPr>
              <a:t> 목표 및 컨셉 설정</a:t>
            </a:r>
            <a:endParaRPr lang="en-US" altLang="ko-KR" dirty="0">
              <a:solidFill>
                <a:srgbClr val="FFFFFF"/>
              </a:solidFill>
            </a:endParaRPr>
          </a:p>
          <a:p>
            <a:pPr>
              <a:buClr>
                <a:srgbClr val="FF6200"/>
              </a:buClr>
              <a:buBlip>
                <a:blip r:embed="rId2"/>
              </a:buBlip>
            </a:pPr>
            <a:r>
              <a:rPr lang="ko-KR" altLang="en-US" dirty="0">
                <a:solidFill>
                  <a:srgbClr val="FFFFFF"/>
                </a:solidFill>
              </a:rPr>
              <a:t> 화면 설계</a:t>
            </a:r>
            <a:endParaRPr lang="en-US" altLang="ko-KR" dirty="0">
              <a:solidFill>
                <a:srgbClr val="FFFFFF"/>
              </a:solidFill>
            </a:endParaRPr>
          </a:p>
          <a:p>
            <a:pPr>
              <a:buClr>
                <a:srgbClr val="FF6200"/>
              </a:buClr>
              <a:buBlip>
                <a:blip r:embed="rId2"/>
              </a:buBlip>
            </a:pPr>
            <a:r>
              <a:rPr lang="ko-KR" altLang="en-US" dirty="0">
                <a:solidFill>
                  <a:srgbClr val="FFFFFF"/>
                </a:solidFill>
              </a:rPr>
              <a:t> 코드 구현</a:t>
            </a:r>
            <a:endParaRPr lang="en-US" altLang="ko-KR" dirty="0">
              <a:solidFill>
                <a:srgbClr val="FFFFFF"/>
              </a:solidFill>
            </a:endParaRPr>
          </a:p>
          <a:p>
            <a:pPr>
              <a:buClr>
                <a:srgbClr val="FF6200"/>
              </a:buClr>
              <a:buBlip>
                <a:blip r:embed="rId2"/>
              </a:buBlip>
            </a:pPr>
            <a:r>
              <a:rPr lang="ko-KR" altLang="en-US" dirty="0">
                <a:solidFill>
                  <a:srgbClr val="FFFFFF"/>
                </a:solidFill>
              </a:rPr>
              <a:t> 결론 및 소감</a:t>
            </a:r>
            <a:endParaRPr lang="en-US" altLang="ko-KR" dirty="0">
              <a:solidFill>
                <a:srgbClr val="FFFFFF"/>
              </a:solidFill>
            </a:endParaRPr>
          </a:p>
          <a:p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513BE0-42A2-49D5-BC33-387422E64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72348"/>
            <a:ext cx="5438274" cy="30617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4DAADD-9606-400A-BEF9-316936541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3" y="398117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00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4DEEA176-12FD-459E-B672-2B9F83B588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solidFill>
                  <a:schemeClr val="bg1"/>
                </a:solidFill>
              </a:rPr>
              <a:t> Sub Page – </a:t>
            </a:r>
            <a:r>
              <a:rPr lang="ko-KR" altLang="en-US" sz="4000" b="1" dirty="0">
                <a:solidFill>
                  <a:schemeClr val="bg1"/>
                </a:solidFill>
              </a:rPr>
              <a:t>블로그 </a:t>
            </a:r>
            <a:r>
              <a:rPr lang="en-US" altLang="ko-KR" sz="4000" b="1" dirty="0">
                <a:solidFill>
                  <a:schemeClr val="bg1"/>
                </a:solidFill>
              </a:rPr>
              <a:t>&amp; </a:t>
            </a:r>
            <a:r>
              <a:rPr lang="ko-KR" altLang="en-US" sz="4000" b="1" dirty="0">
                <a:solidFill>
                  <a:schemeClr val="bg1"/>
                </a:solidFill>
              </a:rPr>
              <a:t>뉴스</a:t>
            </a:r>
            <a:r>
              <a:rPr lang="en-US" altLang="ko-KR" sz="4000" b="1" dirty="0">
                <a:solidFill>
                  <a:schemeClr val="bg1"/>
                </a:solidFill>
              </a:rPr>
              <a:t>: </a:t>
            </a:r>
            <a:r>
              <a:rPr lang="ko-KR" altLang="en-US" sz="4000" b="1" dirty="0">
                <a:solidFill>
                  <a:schemeClr val="bg1"/>
                </a:solidFill>
              </a:rPr>
              <a:t>아코디언 메뉴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201368-8431-40DA-A179-16AE1C659BAF}"/>
              </a:ext>
            </a:extLst>
          </p:cNvPr>
          <p:cNvGrpSpPr/>
          <p:nvPr/>
        </p:nvGrpSpPr>
        <p:grpSpPr>
          <a:xfrm>
            <a:off x="430493" y="1724024"/>
            <a:ext cx="11331013" cy="4689158"/>
            <a:chOff x="560080" y="1695449"/>
            <a:chExt cx="11331013" cy="468915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0BEE923-F853-4B37-AEBD-21B47B6EB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696" y="1695449"/>
              <a:ext cx="5743064" cy="181270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D3DA409-212C-4272-AAC0-C810DE5DE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4567" y="2093302"/>
              <a:ext cx="5326526" cy="35161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16A1295-6E0E-473E-B783-86947D134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80" y="3708502"/>
              <a:ext cx="5790812" cy="2676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3667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8B76EE9-33AF-4234-8699-33439518E9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172" cy="6858000"/>
          </a:xfrm>
          <a:prstGeom prst="rect">
            <a:avLst/>
          </a:prstGeom>
          <a:solidFill>
            <a:srgbClr val="4D148C"/>
          </a:solidFill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412DE4-E895-4A03-AF2A-259C60943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ko-KR" altLang="en-US" sz="2400" dirty="0">
                <a:solidFill>
                  <a:schemeClr val="bg1"/>
                </a:solidFill>
              </a:rPr>
              <a:t> 화면 </a:t>
            </a:r>
            <a:r>
              <a:rPr lang="en-US" altLang="ko-KR" sz="2400" dirty="0">
                <a:solidFill>
                  <a:schemeClr val="bg1"/>
                </a:solidFill>
              </a:rPr>
              <a:t>1000px</a:t>
            </a:r>
            <a:r>
              <a:rPr lang="ko-KR" altLang="en-US" sz="2400" dirty="0">
                <a:solidFill>
                  <a:schemeClr val="bg1"/>
                </a:solidFill>
              </a:rPr>
              <a:t>미만인 화면에서 메인 메뉴에 </a:t>
            </a:r>
            <a:r>
              <a:rPr lang="en-US" altLang="ko-KR" sz="2400" dirty="0" err="1">
                <a:solidFill>
                  <a:schemeClr val="bg1"/>
                </a:solidFill>
              </a:rPr>
              <a:t>mouseenter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</a:rPr>
              <a:t>mouseleave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스마트폰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태블릿 화면이기 때문에 부적절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buBlip>
                <a:blip r:embed="rId3"/>
              </a:buBlip>
            </a:pPr>
            <a:endParaRPr lang="en-US" altLang="ko-KR" sz="2400" dirty="0">
              <a:solidFill>
                <a:schemeClr val="bg1"/>
              </a:solidFill>
            </a:endParaRPr>
          </a:p>
          <a:p>
            <a:pPr>
              <a:buBlip>
                <a:blip r:embed="rId3"/>
              </a:buBlip>
            </a:pPr>
            <a:r>
              <a:rPr lang="ko-KR" altLang="en-US" sz="2400" dirty="0">
                <a:solidFill>
                  <a:schemeClr val="bg1"/>
                </a:solidFill>
              </a:rPr>
              <a:t> 이미지 슬라이드에서 평점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평가자 표시는 어떻게 할 지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평가자가 없다면 굳이 표시할 필요는 없을 듯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buBlip>
                <a:blip r:embed="rId3"/>
              </a:buBlip>
            </a:pPr>
            <a:endParaRPr lang="en-US" altLang="ko-KR" sz="2400" dirty="0">
              <a:solidFill>
                <a:schemeClr val="bg1"/>
              </a:solidFill>
            </a:endParaRPr>
          </a:p>
          <a:p>
            <a:pPr>
              <a:buBlip>
                <a:blip r:embed="rId3"/>
              </a:buBlip>
            </a:pPr>
            <a:r>
              <a:rPr lang="ko-KR" altLang="en-US" sz="2400" dirty="0">
                <a:solidFill>
                  <a:schemeClr val="bg1"/>
                </a:solidFill>
              </a:rPr>
              <a:t> 메인 페이지에서 배너 슬라이드의 배너 개수는 몇 개가 적당할까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너무 길어도 이상적이지 않고 없거나 한 개 뿐이면</a:t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ko-KR" altLang="en-US" sz="2000" dirty="0">
                <a:solidFill>
                  <a:schemeClr val="bg1"/>
                </a:solidFill>
              </a:rPr>
              <a:t>표시 방법도 고민해야 할 것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838B1DB-943C-4225-A6D6-5411992DB5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bg1"/>
                </a:solidFill>
              </a:rPr>
              <a:t> 프로그래밍 관점에서 보완점</a:t>
            </a:r>
          </a:p>
        </p:txBody>
      </p:sp>
    </p:spTree>
    <p:extLst>
      <p:ext uri="{BB962C8B-B14F-4D97-AF65-F5344CB8AC3E}">
        <p14:creationId xmlns:p14="http://schemas.microsoft.com/office/powerpoint/2010/main" val="2002801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F2D6C7-3179-4436-B9EE-C3EBFA1393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172" cy="6858000"/>
          </a:xfrm>
          <a:prstGeom prst="rect">
            <a:avLst/>
          </a:prstGeom>
          <a:solidFill>
            <a:srgbClr val="4D148C"/>
          </a:solidFill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412DE4-E895-4A03-AF2A-259C60943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이번 프로젝트에서 </a:t>
            </a:r>
            <a:r>
              <a:rPr lang="en-US" altLang="ko-KR" sz="2400" dirty="0">
                <a:solidFill>
                  <a:schemeClr val="bg1"/>
                </a:solidFill>
              </a:rPr>
              <a:t>Web Font, </a:t>
            </a:r>
            <a:r>
              <a:rPr lang="ko-KR" altLang="en-US" sz="2400" dirty="0">
                <a:solidFill>
                  <a:schemeClr val="bg1"/>
                </a:solidFill>
              </a:rPr>
              <a:t>화면 최소 넓이</a:t>
            </a:r>
            <a:r>
              <a:rPr lang="en-US" altLang="ko-KR" sz="2400" dirty="0">
                <a:solidFill>
                  <a:schemeClr val="bg1"/>
                </a:solidFill>
              </a:rPr>
              <a:t>(min-width) </a:t>
            </a:r>
            <a:r>
              <a:rPr lang="ko-KR" altLang="en-US" sz="2400" dirty="0">
                <a:solidFill>
                  <a:schemeClr val="bg1"/>
                </a:solidFill>
              </a:rPr>
              <a:t>설정 </a:t>
            </a:r>
            <a:r>
              <a:rPr lang="en-US" altLang="ko-KR" sz="2400" dirty="0">
                <a:solidFill>
                  <a:schemeClr val="bg1"/>
                </a:solidFill>
              </a:rPr>
              <a:t>X</a:t>
            </a:r>
          </a:p>
          <a:p>
            <a:pPr marL="0" indent="0">
              <a:buNone/>
            </a:pPr>
            <a:endParaRPr lang="en-US" altLang="ko-KR" sz="2400" dirty="0">
              <a:solidFill>
                <a:schemeClr val="bg1"/>
              </a:solidFill>
            </a:endParaRPr>
          </a:p>
          <a:p>
            <a:pPr>
              <a:buBlip>
                <a:blip r:embed="rId3"/>
              </a:buBlip>
            </a:pPr>
            <a:r>
              <a:rPr lang="ko-KR" altLang="en-US" sz="2400" dirty="0">
                <a:solidFill>
                  <a:schemeClr val="bg1"/>
                </a:solidFill>
              </a:rPr>
              <a:t> 상세 기사 페이지에서 다음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이전 기사가 없다면 표시할 방법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>
              <a:buBlip>
                <a:blip r:embed="rId3"/>
              </a:buBlip>
            </a:pPr>
            <a:endParaRPr lang="en-US" altLang="ko-KR" sz="2400" dirty="0">
              <a:solidFill>
                <a:schemeClr val="bg1"/>
              </a:solidFill>
            </a:endParaRPr>
          </a:p>
          <a:p>
            <a:pPr>
              <a:buBlip>
                <a:blip r:embed="rId3"/>
              </a:buBlip>
            </a:pPr>
            <a:r>
              <a:rPr lang="ko-KR" altLang="en-US" sz="2400" dirty="0">
                <a:solidFill>
                  <a:schemeClr val="bg1"/>
                </a:solidFill>
              </a:rPr>
              <a:t> 기사문에 사진이 없는 경우 표시할 이미지도 검토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buBlip>
                <a:blip r:embed="rId3"/>
              </a:buBlip>
            </a:pPr>
            <a:endParaRPr lang="en-US" altLang="ko-KR" sz="2400" dirty="0">
              <a:solidFill>
                <a:schemeClr val="bg1"/>
              </a:solidFill>
            </a:endParaRPr>
          </a:p>
          <a:p>
            <a:pPr>
              <a:buBlip>
                <a:blip r:embed="rId3"/>
              </a:buBlip>
            </a:pPr>
            <a:r>
              <a:rPr lang="ko-KR" altLang="en-US" sz="2400" dirty="0">
                <a:solidFill>
                  <a:schemeClr val="bg1"/>
                </a:solidFill>
              </a:rPr>
              <a:t> 블로그 기사 페이지에서 기사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본문 넣는 방법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기존 페이지에서는 </a:t>
            </a:r>
            <a:r>
              <a:rPr lang="en-US" altLang="ko-KR" sz="2000" dirty="0">
                <a:solidFill>
                  <a:schemeClr val="bg1"/>
                </a:solidFill>
              </a:rPr>
              <a:t>table, list</a:t>
            </a:r>
            <a:r>
              <a:rPr lang="ko-KR" altLang="en-US" sz="2000" dirty="0">
                <a:solidFill>
                  <a:schemeClr val="bg1"/>
                </a:solidFill>
              </a:rPr>
              <a:t>형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전부 입력 가능했다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buBlip>
                <a:blip r:embed="rId3"/>
              </a:buBlip>
            </a:pPr>
            <a:endParaRPr lang="en-US" altLang="ko-KR" sz="2400" dirty="0">
              <a:solidFill>
                <a:schemeClr val="bg1"/>
              </a:solidFill>
            </a:endParaRPr>
          </a:p>
          <a:p>
            <a:pPr>
              <a:buBlip>
                <a:blip r:embed="rId3"/>
              </a:buBlip>
            </a:pP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BFCC5E0-51FF-4A61-889F-71A714413B9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bg1"/>
                </a:solidFill>
              </a:rPr>
              <a:t> 디자인 관점에서 보완점</a:t>
            </a:r>
          </a:p>
        </p:txBody>
      </p:sp>
    </p:spTree>
    <p:extLst>
      <p:ext uri="{BB962C8B-B14F-4D97-AF65-F5344CB8AC3E}">
        <p14:creationId xmlns:p14="http://schemas.microsoft.com/office/powerpoint/2010/main" val="3416834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8E17E81-379D-4044-BE81-B2067C3D07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172" cy="6858000"/>
          </a:xfrm>
          <a:prstGeom prst="rect">
            <a:avLst/>
          </a:prstGeom>
          <a:solidFill>
            <a:srgbClr val="4D148C"/>
          </a:solidFill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412DE4-E895-4A03-AF2A-259C60943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이번 </a:t>
            </a:r>
            <a:r>
              <a:rPr lang="en-US" altLang="ko-KR" sz="2000" dirty="0">
                <a:solidFill>
                  <a:schemeClr val="bg1"/>
                </a:solidFill>
              </a:rPr>
              <a:t>Web Design Project</a:t>
            </a:r>
            <a:r>
              <a:rPr lang="ko-KR" altLang="en-US" sz="2000" dirty="0">
                <a:solidFill>
                  <a:schemeClr val="bg1"/>
                </a:solidFill>
              </a:rPr>
              <a:t>에서 반응형 페이지를 제작하는 프로그램이자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기존에 있는 </a:t>
            </a:r>
            <a:r>
              <a:rPr lang="en-US" altLang="ko-KR" sz="2000" dirty="0">
                <a:solidFill>
                  <a:schemeClr val="bg1"/>
                </a:solidFill>
              </a:rPr>
              <a:t>FedEx </a:t>
            </a:r>
            <a:r>
              <a:rPr lang="ko-KR" altLang="en-US" sz="2000" dirty="0">
                <a:solidFill>
                  <a:schemeClr val="bg1"/>
                </a:solidFill>
              </a:rPr>
              <a:t>웹페이지를 또 미리 완성된 </a:t>
            </a:r>
            <a:r>
              <a:rPr lang="en-US" altLang="ko-KR" sz="2000" dirty="0">
                <a:solidFill>
                  <a:schemeClr val="bg1"/>
                </a:solidFill>
              </a:rPr>
              <a:t>prototype</a:t>
            </a:r>
            <a:r>
              <a:rPr lang="ko-KR" altLang="en-US" sz="2000" dirty="0">
                <a:solidFill>
                  <a:schemeClr val="bg1"/>
                </a:solidFill>
              </a:rPr>
              <a:t>을 바탕으로 </a:t>
            </a:r>
            <a:r>
              <a:rPr lang="en-US" altLang="ko-KR" sz="2000" dirty="0">
                <a:solidFill>
                  <a:schemeClr val="bg1"/>
                </a:solidFill>
              </a:rPr>
              <a:t>Remaking </a:t>
            </a:r>
            <a:r>
              <a:rPr lang="ko-KR" altLang="en-US" sz="2000" dirty="0">
                <a:solidFill>
                  <a:schemeClr val="bg1"/>
                </a:solidFill>
              </a:rPr>
              <a:t>하는 시간을 가졌습니다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이번 </a:t>
            </a:r>
            <a:r>
              <a:rPr lang="en-US" altLang="ko-KR" sz="2000" dirty="0">
                <a:solidFill>
                  <a:schemeClr val="bg1"/>
                </a:solidFill>
              </a:rPr>
              <a:t>project</a:t>
            </a:r>
            <a:r>
              <a:rPr lang="ko-KR" altLang="en-US" sz="2000" dirty="0">
                <a:solidFill>
                  <a:schemeClr val="bg1"/>
                </a:solidFill>
              </a:rPr>
              <a:t>에서는 저 만의 </a:t>
            </a:r>
            <a:r>
              <a:rPr lang="en-US" altLang="ko-KR" sz="2000" dirty="0">
                <a:solidFill>
                  <a:schemeClr val="bg1"/>
                </a:solidFill>
              </a:rPr>
              <a:t>idea</a:t>
            </a:r>
            <a:r>
              <a:rPr lang="ko-KR" altLang="en-US" sz="2000" dirty="0">
                <a:solidFill>
                  <a:schemeClr val="bg1"/>
                </a:solidFill>
              </a:rPr>
              <a:t>와 </a:t>
            </a:r>
            <a:r>
              <a:rPr lang="en-US" altLang="ko-KR" sz="2000" dirty="0">
                <a:solidFill>
                  <a:schemeClr val="bg1"/>
                </a:solidFill>
              </a:rPr>
              <a:t>style</a:t>
            </a:r>
            <a:r>
              <a:rPr lang="ko-KR" altLang="en-US" sz="2000" dirty="0">
                <a:solidFill>
                  <a:schemeClr val="bg1"/>
                </a:solidFill>
              </a:rPr>
              <a:t>을 배제하고 </a:t>
            </a:r>
            <a:r>
              <a:rPr lang="en-US" altLang="ko-KR" sz="2000" dirty="0">
                <a:solidFill>
                  <a:schemeClr val="bg1"/>
                </a:solidFill>
              </a:rPr>
              <a:t>FedEx</a:t>
            </a:r>
            <a:r>
              <a:rPr lang="ko-KR" altLang="en-US" sz="2000" dirty="0">
                <a:solidFill>
                  <a:schemeClr val="bg1"/>
                </a:solidFill>
              </a:rPr>
              <a:t>만의 색채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그리고 </a:t>
            </a:r>
            <a:r>
              <a:rPr lang="en-US" altLang="ko-KR" sz="2000" dirty="0">
                <a:solidFill>
                  <a:schemeClr val="bg1"/>
                </a:solidFill>
              </a:rPr>
              <a:t>prototype</a:t>
            </a:r>
            <a:r>
              <a:rPr lang="ko-KR" altLang="en-US" sz="2000" dirty="0">
                <a:solidFill>
                  <a:schemeClr val="bg1"/>
                </a:solidFill>
              </a:rPr>
              <a:t>의 </a:t>
            </a:r>
            <a:r>
              <a:rPr lang="en-US" altLang="ko-KR" sz="2000" dirty="0">
                <a:solidFill>
                  <a:schemeClr val="bg1"/>
                </a:solidFill>
              </a:rPr>
              <a:t>design</a:t>
            </a:r>
            <a:r>
              <a:rPr lang="ko-KR" altLang="en-US" sz="2000" dirty="0">
                <a:solidFill>
                  <a:schemeClr val="bg1"/>
                </a:solidFill>
              </a:rPr>
              <a:t>만을 활용하여 </a:t>
            </a:r>
            <a:r>
              <a:rPr lang="en-US" altLang="ko-KR" sz="2000" dirty="0">
                <a:solidFill>
                  <a:schemeClr val="bg1"/>
                </a:solidFill>
              </a:rPr>
              <a:t>project</a:t>
            </a:r>
            <a:r>
              <a:rPr lang="ko-KR" altLang="en-US" sz="2000" dirty="0">
                <a:solidFill>
                  <a:schemeClr val="bg1"/>
                </a:solidFill>
              </a:rPr>
              <a:t>를 진행하였으며</a:t>
            </a:r>
            <a:r>
              <a:rPr lang="en-US" altLang="ko-KR" sz="2000" dirty="0">
                <a:solidFill>
                  <a:schemeClr val="bg1"/>
                </a:solidFill>
              </a:rPr>
              <a:t>, Website</a:t>
            </a:r>
            <a:r>
              <a:rPr lang="ko-KR" altLang="en-US" sz="2000" dirty="0">
                <a:solidFill>
                  <a:schemeClr val="bg1"/>
                </a:solidFill>
              </a:rPr>
              <a:t>를 만드는데 개인 독창성도 중요하지만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고객의 </a:t>
            </a:r>
            <a:r>
              <a:rPr lang="en-US" altLang="ko-KR" sz="2000" dirty="0">
                <a:solidFill>
                  <a:schemeClr val="bg1"/>
                </a:solidFill>
              </a:rPr>
              <a:t>need, designer</a:t>
            </a:r>
            <a:r>
              <a:rPr lang="ko-KR" altLang="en-US" sz="2000" dirty="0">
                <a:solidFill>
                  <a:schemeClr val="bg1"/>
                </a:solidFill>
              </a:rPr>
              <a:t>와 </a:t>
            </a:r>
            <a:r>
              <a:rPr lang="en-US" altLang="ko-KR" sz="2000" dirty="0">
                <a:solidFill>
                  <a:schemeClr val="bg1"/>
                </a:solidFill>
              </a:rPr>
              <a:t>programmer</a:t>
            </a:r>
            <a:r>
              <a:rPr lang="ko-KR" altLang="en-US" sz="2000" dirty="0">
                <a:solidFill>
                  <a:schemeClr val="bg1"/>
                </a:solidFill>
              </a:rPr>
              <a:t>간의 </a:t>
            </a:r>
            <a:r>
              <a:rPr lang="en-US" altLang="ko-KR" sz="2000" dirty="0">
                <a:solidFill>
                  <a:schemeClr val="bg1"/>
                </a:solidFill>
              </a:rPr>
              <a:t>communication</a:t>
            </a:r>
            <a:r>
              <a:rPr lang="ko-KR" altLang="en-US" sz="2000" dirty="0">
                <a:solidFill>
                  <a:schemeClr val="bg1"/>
                </a:solidFill>
              </a:rPr>
              <a:t>도 중요하다는 점을 느꼈습니다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F09E350-E870-43E8-BCC3-94A9A753C2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bg1"/>
                </a:solidFill>
              </a:rPr>
              <a:t> 소감</a:t>
            </a:r>
          </a:p>
        </p:txBody>
      </p:sp>
    </p:spTree>
    <p:extLst>
      <p:ext uri="{BB962C8B-B14F-4D97-AF65-F5344CB8AC3E}">
        <p14:creationId xmlns:p14="http://schemas.microsoft.com/office/powerpoint/2010/main" val="1202753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4444D-EA5F-4B68-8705-F7B6D1BE0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29000"/>
            <a:ext cx="9144000" cy="2387600"/>
          </a:xfrm>
        </p:spPr>
        <p:txBody>
          <a:bodyPr anchor="ctr"/>
          <a:lstStyle/>
          <a:p>
            <a:pPr algn="l"/>
            <a:r>
              <a:rPr lang="en-US" altLang="ko-KR" b="1" dirty="0">
                <a:solidFill>
                  <a:srgbClr val="FF6200"/>
                </a:solidFill>
              </a:rPr>
              <a:t> </a:t>
            </a:r>
            <a:r>
              <a:rPr lang="en-US" altLang="ko-KR" b="1" dirty="0" err="1">
                <a:solidFill>
                  <a:srgbClr val="FF6200"/>
                </a:solidFill>
              </a:rPr>
              <a:t>Thank</a:t>
            </a:r>
            <a:r>
              <a:rPr lang="en-US" altLang="ko-KR" b="1" dirty="0" err="1">
                <a:solidFill>
                  <a:schemeClr val="bg1"/>
                </a:solidFill>
              </a:rPr>
              <a:t>You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ABCFD3-16CE-49AC-8632-C4875CDC1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803641"/>
            <a:ext cx="12192000" cy="1034312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b="1" dirty="0">
                <a:solidFill>
                  <a:srgbClr val="FF6200"/>
                </a:solidFill>
              </a:rPr>
              <a:t> </a:t>
            </a:r>
            <a:r>
              <a:rPr lang="ko-KR" altLang="en-US" b="1" dirty="0" err="1">
                <a:solidFill>
                  <a:srgbClr val="FF6200"/>
                </a:solidFill>
              </a:rPr>
              <a:t>남어진</a:t>
            </a:r>
            <a:r>
              <a:rPr lang="ko-KR" altLang="en-US" b="1" dirty="0">
                <a:solidFill>
                  <a:srgbClr val="FF6200"/>
                </a:solidFill>
              </a:rPr>
              <a:t> </a:t>
            </a:r>
            <a:r>
              <a:rPr lang="en-US" altLang="ko-KR" b="1" dirty="0">
                <a:solidFill>
                  <a:srgbClr val="FF6200"/>
                </a:solidFill>
              </a:rPr>
              <a:t>(Jake Nam)</a:t>
            </a:r>
          </a:p>
          <a:p>
            <a:pPr algn="l"/>
            <a:r>
              <a:rPr lang="en-US" altLang="ko-KR" b="1" dirty="0">
                <a:solidFill>
                  <a:schemeClr val="bg1"/>
                </a:solidFill>
              </a:rPr>
              <a:t> 2025. 4. 1 ~ 2025. 4. 30 MBC </a:t>
            </a:r>
            <a:r>
              <a:rPr lang="ko-KR" altLang="en-US" b="1" dirty="0">
                <a:solidFill>
                  <a:schemeClr val="bg1"/>
                </a:solidFill>
              </a:rPr>
              <a:t>아카데미 </a:t>
            </a:r>
            <a:r>
              <a:rPr lang="en-US" altLang="ko-KR" b="1" dirty="0">
                <a:solidFill>
                  <a:schemeClr val="bg1"/>
                </a:solidFill>
              </a:rPr>
              <a:t>UI/UX </a:t>
            </a:r>
            <a:r>
              <a:rPr lang="ko-KR" altLang="en-US" b="1" dirty="0">
                <a:solidFill>
                  <a:schemeClr val="bg1"/>
                </a:solidFill>
              </a:rPr>
              <a:t>컴퓨터 웹디자인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2D6703-1022-4A25-9E73-B6C194FFC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72348"/>
            <a:ext cx="5438274" cy="30617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804ACF-B54D-419D-A817-4DC7D6DD3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3" y="398117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26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199BC70C-CBBF-4437-B352-60E69AB7A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172" cy="6858000"/>
          </a:xfrm>
          <a:prstGeom prst="rect">
            <a:avLst/>
          </a:prstGeom>
          <a:solidFill>
            <a:srgbClr val="4D148C"/>
          </a:solidFill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4AD9692-3559-4E86-A0F8-9D889CC81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solidFill>
                  <a:srgbClr val="FFFFFF"/>
                </a:solidFill>
              </a:rPr>
              <a:t> 전체 일정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B1F6DE-2477-485A-B96A-B6F55FBC5805}"/>
              </a:ext>
            </a:extLst>
          </p:cNvPr>
          <p:cNvGrpSpPr/>
          <p:nvPr/>
        </p:nvGrpSpPr>
        <p:grpSpPr>
          <a:xfrm>
            <a:off x="1283155" y="1648012"/>
            <a:ext cx="9625692" cy="478219"/>
            <a:chOff x="3638549" y="1335278"/>
            <a:chExt cx="5536132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0DA3B3-E3A1-461A-A47F-7704D29097AC}"/>
                </a:ext>
              </a:extLst>
            </p:cNvPr>
            <p:cNvSpPr txBox="1"/>
            <p:nvPr/>
          </p:nvSpPr>
          <p:spPr>
            <a:xfrm>
              <a:off x="3638550" y="1338454"/>
              <a:ext cx="3286026" cy="309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FFFFFF"/>
                  </a:solidFill>
                </a:rPr>
                <a:t>2025.04.02 ~ 2025.04.03 – </a:t>
              </a:r>
              <a:r>
                <a:rPr lang="ko-KR" altLang="en-US" sz="2000" dirty="0">
                  <a:solidFill>
                    <a:srgbClr val="FFFFFF"/>
                  </a:solidFill>
                </a:rPr>
                <a:t>주제 선정</a:t>
              </a:r>
              <a:r>
                <a:rPr lang="en-US" altLang="ko-KR" sz="2000" dirty="0">
                  <a:solidFill>
                    <a:srgbClr val="FFFFFF"/>
                  </a:solidFill>
                </a:rPr>
                <a:t>, </a:t>
              </a:r>
              <a:r>
                <a:rPr lang="ko-KR" altLang="en-US" sz="2000" dirty="0">
                  <a:solidFill>
                    <a:srgbClr val="FFFFFF"/>
                  </a:solidFill>
                </a:rPr>
                <a:t>자료 조사</a:t>
              </a:r>
              <a:endParaRPr lang="ko-KR" altLang="en-US" sz="2000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41CB7AD-C5C5-46B8-B4E3-2873169F7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091" y="1335278"/>
              <a:ext cx="299590" cy="36933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F42F6F-76AC-46BD-835C-354ED4059EE7}"/>
                </a:ext>
              </a:extLst>
            </p:cNvPr>
            <p:cNvSpPr/>
            <p:nvPr/>
          </p:nvSpPr>
          <p:spPr>
            <a:xfrm>
              <a:off x="3638549" y="1652198"/>
              <a:ext cx="5176271" cy="41705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E95866-8067-4034-AC21-69D5C9E9DCAB}"/>
              </a:ext>
            </a:extLst>
          </p:cNvPr>
          <p:cNvGrpSpPr/>
          <p:nvPr/>
        </p:nvGrpSpPr>
        <p:grpSpPr>
          <a:xfrm>
            <a:off x="1283157" y="3988390"/>
            <a:ext cx="9625687" cy="478219"/>
            <a:chOff x="3638549" y="1335278"/>
            <a:chExt cx="6824936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10B11F-C747-4B44-900A-F055C64E61EA}"/>
                </a:ext>
              </a:extLst>
            </p:cNvPr>
            <p:cNvSpPr txBox="1"/>
            <p:nvPr/>
          </p:nvSpPr>
          <p:spPr>
            <a:xfrm>
              <a:off x="3638550" y="1338454"/>
              <a:ext cx="4011229" cy="309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FFFFFF"/>
                  </a:solidFill>
                </a:rPr>
                <a:t>2025.04.11 ~ 2025.04.18</a:t>
              </a:r>
              <a:r>
                <a:rPr lang="ko-KR" altLang="en-US" sz="2000" dirty="0">
                  <a:solidFill>
                    <a:srgbClr val="FFFFFF"/>
                  </a:solidFill>
                </a:rPr>
                <a:t> </a:t>
              </a:r>
              <a:r>
                <a:rPr lang="en-US" altLang="ko-KR" sz="2000" dirty="0">
                  <a:solidFill>
                    <a:srgbClr val="FFFFFF"/>
                  </a:solidFill>
                </a:rPr>
                <a:t>– </a:t>
              </a:r>
              <a:r>
                <a:rPr lang="ko-KR" altLang="en-US" sz="2000" dirty="0">
                  <a:solidFill>
                    <a:srgbClr val="FFFFFF"/>
                  </a:solidFill>
                </a:rPr>
                <a:t>메인 화면 코드 구현</a:t>
              </a:r>
              <a:endParaRPr lang="en-US" altLang="ko-KR" sz="2000" dirty="0">
                <a:solidFill>
                  <a:srgbClr val="FFFFFF"/>
                </a:solidFill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B9375AC-18E7-416F-B594-631CB1C48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4153" y="1335278"/>
              <a:ext cx="369332" cy="369332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9A9494F-9942-43C6-88D8-BDF76A8A7D52}"/>
                </a:ext>
              </a:extLst>
            </p:cNvPr>
            <p:cNvSpPr/>
            <p:nvPr/>
          </p:nvSpPr>
          <p:spPr>
            <a:xfrm>
              <a:off x="3638549" y="1652197"/>
              <a:ext cx="6381303" cy="41705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2FA192D-AC06-4409-9A14-D3749377F0D7}"/>
              </a:ext>
            </a:extLst>
          </p:cNvPr>
          <p:cNvGrpSpPr/>
          <p:nvPr/>
        </p:nvGrpSpPr>
        <p:grpSpPr>
          <a:xfrm>
            <a:off x="1283160" y="3208264"/>
            <a:ext cx="9625687" cy="478219"/>
            <a:chOff x="3638550" y="1335278"/>
            <a:chExt cx="6869829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859C08-F0EF-4918-AB87-51A3AABE130D}"/>
                </a:ext>
              </a:extLst>
            </p:cNvPr>
            <p:cNvSpPr txBox="1"/>
            <p:nvPr/>
          </p:nvSpPr>
          <p:spPr>
            <a:xfrm>
              <a:off x="3638550" y="1338454"/>
              <a:ext cx="5135911" cy="309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FFFFFF"/>
                  </a:solidFill>
                </a:rPr>
                <a:t>2025.04.09 ~ 2025.04.11</a:t>
              </a:r>
              <a:r>
                <a:rPr lang="ko-KR" altLang="en-US" sz="2000" dirty="0">
                  <a:solidFill>
                    <a:srgbClr val="FFFFFF"/>
                  </a:solidFill>
                </a:rPr>
                <a:t> </a:t>
              </a:r>
              <a:r>
                <a:rPr lang="en-US" altLang="ko-KR" sz="2000" dirty="0">
                  <a:solidFill>
                    <a:srgbClr val="FFFFFF"/>
                  </a:solidFill>
                </a:rPr>
                <a:t>– </a:t>
              </a:r>
              <a:r>
                <a:rPr lang="ko-KR" altLang="en-US" sz="2000" dirty="0">
                  <a:solidFill>
                    <a:srgbClr val="FFFFFF"/>
                  </a:solidFill>
                </a:rPr>
                <a:t>반응형 페이지 와이어프레임 준비</a:t>
              </a:r>
              <a:endParaRPr lang="ko-KR" altLang="en-US" sz="2000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49389B1-660A-4274-B221-84C6E1CF2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9047" y="1335278"/>
              <a:ext cx="369332" cy="369332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B64909E-4A23-423F-84D7-F8D51274C9FE}"/>
                </a:ext>
              </a:extLst>
            </p:cNvPr>
            <p:cNvSpPr/>
            <p:nvPr/>
          </p:nvSpPr>
          <p:spPr>
            <a:xfrm>
              <a:off x="3638550" y="1652197"/>
              <a:ext cx="6423278" cy="41705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9AB144-FE93-40F2-B3A6-0C96A8E40241}"/>
              </a:ext>
            </a:extLst>
          </p:cNvPr>
          <p:cNvGrpSpPr/>
          <p:nvPr/>
        </p:nvGrpSpPr>
        <p:grpSpPr>
          <a:xfrm>
            <a:off x="1283154" y="2428138"/>
            <a:ext cx="9625690" cy="478219"/>
            <a:chOff x="3638548" y="1335278"/>
            <a:chExt cx="6824937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A93331A-094C-49F9-8DDB-4082FEB23779}"/>
                </a:ext>
              </a:extLst>
            </p:cNvPr>
            <p:cNvSpPr txBox="1"/>
            <p:nvPr/>
          </p:nvSpPr>
          <p:spPr>
            <a:xfrm>
              <a:off x="3638550" y="1338454"/>
              <a:ext cx="5069387" cy="309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FFFFFF"/>
                  </a:solidFill>
                </a:rPr>
                <a:t>2025.04.03 ~ 2025.04.08 – </a:t>
              </a:r>
              <a:r>
                <a:rPr lang="ko-KR" altLang="en-US" sz="2000" dirty="0">
                  <a:solidFill>
                    <a:srgbClr val="FFFFFF"/>
                  </a:solidFill>
                </a:rPr>
                <a:t>와이어프레임 </a:t>
              </a:r>
              <a:r>
                <a:rPr lang="en-US" altLang="ko-KR" sz="2000" dirty="0">
                  <a:solidFill>
                    <a:srgbClr val="FFFFFF"/>
                  </a:solidFill>
                </a:rPr>
                <a:t>&amp; </a:t>
              </a:r>
              <a:r>
                <a:rPr lang="ko-KR" altLang="en-US" sz="2000" dirty="0">
                  <a:solidFill>
                    <a:srgbClr val="FFFFFF"/>
                  </a:solidFill>
                </a:rPr>
                <a:t>프로토타입 준비</a:t>
              </a:r>
              <a:endParaRPr lang="en-US" altLang="ko-KR" sz="2000" dirty="0">
                <a:solidFill>
                  <a:srgbClr val="FFFFFF"/>
                </a:solidFill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298FD51-ABC5-440C-BDD1-07DB92965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4153" y="1335278"/>
              <a:ext cx="369332" cy="36933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70A07B-D831-4B0B-ADF8-168FC65331C2}"/>
                </a:ext>
              </a:extLst>
            </p:cNvPr>
            <p:cNvSpPr/>
            <p:nvPr/>
          </p:nvSpPr>
          <p:spPr>
            <a:xfrm>
              <a:off x="3638548" y="1652197"/>
              <a:ext cx="6381302" cy="41705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7B0ABE6-49B1-440B-9F82-1A07A47BEF27}"/>
              </a:ext>
            </a:extLst>
          </p:cNvPr>
          <p:cNvGrpSpPr/>
          <p:nvPr/>
        </p:nvGrpSpPr>
        <p:grpSpPr>
          <a:xfrm>
            <a:off x="1283157" y="5548644"/>
            <a:ext cx="9625687" cy="478219"/>
            <a:chOff x="3638549" y="1335278"/>
            <a:chExt cx="6824936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403585-1B35-4496-AD0E-599F2CE79C98}"/>
                </a:ext>
              </a:extLst>
            </p:cNvPr>
            <p:cNvSpPr txBox="1"/>
            <p:nvPr/>
          </p:nvSpPr>
          <p:spPr>
            <a:xfrm>
              <a:off x="3638550" y="1338454"/>
              <a:ext cx="4223770" cy="309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FFFFFF"/>
                  </a:solidFill>
                </a:rPr>
                <a:t>2025.04.25 ~</a:t>
              </a:r>
              <a:r>
                <a:rPr lang="ko-KR" altLang="en-US" sz="2000" dirty="0">
                  <a:solidFill>
                    <a:srgbClr val="FFFFFF"/>
                  </a:solidFill>
                </a:rPr>
                <a:t> </a:t>
              </a:r>
              <a:r>
                <a:rPr lang="en-US" altLang="ko-KR" sz="2000" dirty="0">
                  <a:solidFill>
                    <a:srgbClr val="FFFFFF"/>
                  </a:solidFill>
                </a:rPr>
                <a:t>2025.04.30</a:t>
              </a:r>
              <a:r>
                <a:rPr lang="ko-KR" altLang="en-US" sz="2000" dirty="0">
                  <a:solidFill>
                    <a:srgbClr val="FFFFFF"/>
                  </a:solidFill>
                </a:rPr>
                <a:t> </a:t>
              </a:r>
              <a:r>
                <a:rPr lang="en-US" altLang="ko-KR" sz="2000" dirty="0">
                  <a:solidFill>
                    <a:srgbClr val="FFFFFF"/>
                  </a:solidFill>
                </a:rPr>
                <a:t>– </a:t>
              </a:r>
              <a:r>
                <a:rPr lang="ko-KR" altLang="en-US" sz="2000" dirty="0">
                  <a:solidFill>
                    <a:srgbClr val="FFFFFF"/>
                  </a:solidFill>
                </a:rPr>
                <a:t>최종 점검 </a:t>
              </a:r>
              <a:r>
                <a:rPr lang="en-US" altLang="ko-KR" sz="2000" dirty="0">
                  <a:solidFill>
                    <a:srgbClr val="FFFFFF"/>
                  </a:solidFill>
                </a:rPr>
                <a:t>&amp; </a:t>
              </a:r>
              <a:r>
                <a:rPr lang="ko-KR" altLang="en-US" sz="2000" dirty="0">
                  <a:solidFill>
                    <a:srgbClr val="FFFFFF"/>
                  </a:solidFill>
                </a:rPr>
                <a:t>문서 작업</a:t>
              </a:r>
              <a:endParaRPr lang="en-US" altLang="ko-KR" sz="2000" dirty="0">
                <a:solidFill>
                  <a:srgbClr val="FFFFFF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DFCC88D-BF5E-4B30-B199-5651697DF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4153" y="1335278"/>
              <a:ext cx="369332" cy="369332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8D1AB11-214C-4BCB-950D-02C4FE1CE0A5}"/>
                </a:ext>
              </a:extLst>
            </p:cNvPr>
            <p:cNvSpPr/>
            <p:nvPr/>
          </p:nvSpPr>
          <p:spPr>
            <a:xfrm>
              <a:off x="3638549" y="1652197"/>
              <a:ext cx="6381303" cy="41705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401888D-3C47-46FA-A996-282D4E4F8D1B}"/>
              </a:ext>
            </a:extLst>
          </p:cNvPr>
          <p:cNvGrpSpPr/>
          <p:nvPr/>
        </p:nvGrpSpPr>
        <p:grpSpPr>
          <a:xfrm>
            <a:off x="1283157" y="4768516"/>
            <a:ext cx="9625687" cy="478219"/>
            <a:chOff x="3638549" y="1335278"/>
            <a:chExt cx="6824936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18D467-D5ED-4700-8534-42EAEBDC968E}"/>
                </a:ext>
              </a:extLst>
            </p:cNvPr>
            <p:cNvSpPr txBox="1"/>
            <p:nvPr/>
          </p:nvSpPr>
          <p:spPr>
            <a:xfrm>
              <a:off x="3638550" y="1338454"/>
              <a:ext cx="4011229" cy="309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FFFFFF"/>
                  </a:solidFill>
                </a:rPr>
                <a:t>2025.04.21 ~</a:t>
              </a:r>
              <a:r>
                <a:rPr lang="ko-KR" altLang="en-US" sz="2000" dirty="0">
                  <a:solidFill>
                    <a:srgbClr val="FFFFFF"/>
                  </a:solidFill>
                </a:rPr>
                <a:t> </a:t>
              </a:r>
              <a:r>
                <a:rPr lang="en-US" altLang="ko-KR" sz="2000" dirty="0">
                  <a:solidFill>
                    <a:srgbClr val="FFFFFF"/>
                  </a:solidFill>
                </a:rPr>
                <a:t>2025.04.25 – </a:t>
              </a:r>
              <a:r>
                <a:rPr lang="ko-KR" altLang="en-US" sz="2000" dirty="0">
                  <a:solidFill>
                    <a:srgbClr val="FFFFFF"/>
                  </a:solidFill>
                </a:rPr>
                <a:t>서브 화면 코드 구현</a:t>
              </a:r>
              <a:endParaRPr lang="en-US" altLang="ko-KR" sz="2000" dirty="0">
                <a:solidFill>
                  <a:srgbClr val="FFFFFF"/>
                </a:solidFill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5F93576-B07B-46D3-8619-C3C284192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4153" y="1335278"/>
              <a:ext cx="369332" cy="369332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5FF120A-EC9D-46E6-A51B-75E8092E9A75}"/>
                </a:ext>
              </a:extLst>
            </p:cNvPr>
            <p:cNvSpPr/>
            <p:nvPr/>
          </p:nvSpPr>
          <p:spPr>
            <a:xfrm>
              <a:off x="3638549" y="1652197"/>
              <a:ext cx="6381303" cy="41705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60046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6255C-787A-4B4F-95B0-5ECDE8A7D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75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 주제 선정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362DE-0969-4EE6-B520-E86858D0A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697" y="2100747"/>
            <a:ext cx="3491204" cy="137587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4800" b="1" dirty="0">
                <a:solidFill>
                  <a:srgbClr val="FF6200"/>
                </a:solidFill>
              </a:rPr>
              <a:t>화물항공사</a:t>
            </a:r>
            <a:endParaRPr lang="ko-KR" altLang="en-US" sz="2400" b="1" dirty="0">
              <a:solidFill>
                <a:srgbClr val="FF62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85A435-C4AD-4F76-BCE8-28810260EAE1}"/>
              </a:ext>
            </a:extLst>
          </p:cNvPr>
          <p:cNvSpPr txBox="1"/>
          <p:nvPr/>
        </p:nvSpPr>
        <p:spPr>
          <a:xfrm>
            <a:off x="265273" y="5500780"/>
            <a:ext cx="11304686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기존 </a:t>
            </a:r>
            <a:r>
              <a:rPr lang="en-US" altLang="ko-KR" sz="2000" dirty="0">
                <a:solidFill>
                  <a:schemeClr val="bg1"/>
                </a:solidFill>
              </a:rPr>
              <a:t>Prototype</a:t>
            </a:r>
            <a:r>
              <a:rPr lang="ko-KR" altLang="en-US" sz="2000" dirty="0">
                <a:solidFill>
                  <a:schemeClr val="bg1"/>
                </a:solidFill>
              </a:rPr>
              <a:t>를 활용해서 국제운송사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화물항공사인 </a:t>
            </a:r>
            <a:r>
              <a:rPr lang="en-US" altLang="ko-KR" sz="2000" dirty="0">
                <a:solidFill>
                  <a:schemeClr val="bg1"/>
                </a:solidFill>
              </a:rPr>
              <a:t>FedEx </a:t>
            </a:r>
            <a:r>
              <a:rPr lang="ko-KR" altLang="en-US" sz="2000" dirty="0">
                <a:solidFill>
                  <a:schemeClr val="bg1"/>
                </a:solidFill>
              </a:rPr>
              <a:t>한국어</a:t>
            </a:r>
            <a:r>
              <a:rPr lang="en-US" altLang="ko-KR" sz="2000" dirty="0">
                <a:solidFill>
                  <a:schemeClr val="bg1"/>
                </a:solidFill>
              </a:rPr>
              <a:t> page</a:t>
            </a:r>
            <a:r>
              <a:rPr lang="ko-KR" altLang="en-US" sz="2000" dirty="0">
                <a:solidFill>
                  <a:schemeClr val="bg1"/>
                </a:solidFill>
              </a:rPr>
              <a:t>를 </a:t>
            </a:r>
            <a:r>
              <a:rPr lang="en-US" altLang="ko-KR" sz="2000" dirty="0">
                <a:solidFill>
                  <a:schemeClr val="bg1"/>
                </a:solidFill>
              </a:rPr>
              <a:t>Remaking </a:t>
            </a:r>
            <a:r>
              <a:rPr lang="ko-KR" altLang="en-US" sz="2000" dirty="0">
                <a:solidFill>
                  <a:schemeClr val="bg1"/>
                </a:solidFill>
              </a:rPr>
              <a:t>하여 </a:t>
            </a:r>
            <a:r>
              <a:rPr lang="en-US" altLang="ko-KR" sz="2000" dirty="0">
                <a:solidFill>
                  <a:schemeClr val="bg1"/>
                </a:solidFill>
              </a:rPr>
              <a:t>Browser </a:t>
            </a:r>
            <a:r>
              <a:rPr lang="ko-KR" altLang="en-US" sz="2000" dirty="0">
                <a:solidFill>
                  <a:schemeClr val="bg1"/>
                </a:solidFill>
              </a:rPr>
              <a:t>창의 너비에 따라 레이아웃이 변경되는 </a:t>
            </a:r>
            <a:r>
              <a:rPr lang="en-US" altLang="ko-KR" sz="2000" dirty="0">
                <a:solidFill>
                  <a:schemeClr val="bg1"/>
                </a:solidFill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</a:rPr>
              <a:t>반응형</a:t>
            </a:r>
            <a:r>
              <a:rPr lang="en-US" altLang="ko-KR" sz="2000" dirty="0">
                <a:solidFill>
                  <a:schemeClr val="bg1"/>
                </a:solidFill>
              </a:rPr>
              <a:t> (Reactive)</a:t>
            </a:r>
            <a:r>
              <a:rPr lang="ko-KR" altLang="en-US" sz="2000" dirty="0">
                <a:solidFill>
                  <a:schemeClr val="bg1"/>
                </a:solidFill>
              </a:rPr>
              <a:t> 페이지</a:t>
            </a:r>
            <a:r>
              <a:rPr lang="en-US" altLang="ko-KR" sz="2000" dirty="0">
                <a:solidFill>
                  <a:schemeClr val="bg1"/>
                </a:solidFill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</a:rPr>
              <a:t>를 구현한다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C0A8B28-CC5C-4E36-A3F8-8272FE4EEDA1}"/>
              </a:ext>
            </a:extLst>
          </p:cNvPr>
          <p:cNvSpPr txBox="1">
            <a:spLocks/>
          </p:cNvSpPr>
          <p:nvPr/>
        </p:nvSpPr>
        <p:spPr>
          <a:xfrm>
            <a:off x="0" y="44427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Project </a:t>
            </a:r>
            <a:r>
              <a:rPr lang="ko-KR" altLang="en-US" b="1" dirty="0">
                <a:solidFill>
                  <a:schemeClr val="bg1"/>
                </a:solidFill>
              </a:rPr>
              <a:t>목표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C5BF9C7-EE23-4D34-8B92-8489D0C1AA79}"/>
              </a:ext>
            </a:extLst>
          </p:cNvPr>
          <p:cNvSpPr/>
          <p:nvPr/>
        </p:nvSpPr>
        <p:spPr>
          <a:xfrm>
            <a:off x="3402740" y="1519009"/>
            <a:ext cx="2160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>
                <a:solidFill>
                  <a:srgbClr val="4D148C"/>
                </a:solidFill>
              </a:rPr>
              <a:t>수요 증가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5DBE5D7-652D-4E9F-87A0-867208407B1F}"/>
              </a:ext>
            </a:extLst>
          </p:cNvPr>
          <p:cNvSpPr/>
          <p:nvPr/>
        </p:nvSpPr>
        <p:spPr>
          <a:xfrm>
            <a:off x="618204" y="1519009"/>
            <a:ext cx="2160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4D148C"/>
                </a:solidFill>
              </a:rPr>
              <a:t>신속</a:t>
            </a:r>
            <a:r>
              <a:rPr lang="en-US" altLang="ko-KR" sz="1800" dirty="0">
                <a:solidFill>
                  <a:srgbClr val="4D148C"/>
                </a:solidFill>
              </a:rPr>
              <a:t>, </a:t>
            </a:r>
            <a:r>
              <a:rPr lang="ko-KR" altLang="en-US" sz="1800" dirty="0">
                <a:solidFill>
                  <a:srgbClr val="4D148C"/>
                </a:solidFill>
              </a:rPr>
              <a:t>안전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F8D73F-93DE-4001-B45B-121A8A6B8F29}"/>
              </a:ext>
            </a:extLst>
          </p:cNvPr>
          <p:cNvSpPr/>
          <p:nvPr/>
        </p:nvSpPr>
        <p:spPr>
          <a:xfrm>
            <a:off x="618204" y="3265393"/>
            <a:ext cx="2160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>
                <a:solidFill>
                  <a:srgbClr val="4D148C"/>
                </a:solidFill>
              </a:rPr>
              <a:t>공항 수 증가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571968D-BC35-4A22-A14D-34AA9B0344BC}"/>
              </a:ext>
            </a:extLst>
          </p:cNvPr>
          <p:cNvSpPr/>
          <p:nvPr/>
        </p:nvSpPr>
        <p:spPr>
          <a:xfrm>
            <a:off x="3429521" y="3265393"/>
            <a:ext cx="2160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>
                <a:solidFill>
                  <a:srgbClr val="4D148C"/>
                </a:solidFill>
              </a:rPr>
              <a:t>하늘을 나는</a:t>
            </a:r>
            <a:endParaRPr lang="en-US" altLang="ko-KR" sz="1800" dirty="0">
              <a:solidFill>
                <a:srgbClr val="4D148C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800" dirty="0">
                <a:solidFill>
                  <a:srgbClr val="4D148C"/>
                </a:solidFill>
              </a:rPr>
              <a:t>택배회사</a:t>
            </a:r>
            <a:r>
              <a:rPr lang="en-US" altLang="ko-KR" sz="1800" dirty="0">
                <a:solidFill>
                  <a:srgbClr val="4D148C"/>
                </a:solidFill>
              </a:rPr>
              <a:t>(?)</a:t>
            </a:r>
            <a:endParaRPr lang="ko-KR" altLang="en-US" sz="1800" dirty="0">
              <a:solidFill>
                <a:srgbClr val="4D148C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58D498D-B8F9-417D-ADA2-C96275D80F61}"/>
              </a:ext>
            </a:extLst>
          </p:cNvPr>
          <p:cNvGrpSpPr/>
          <p:nvPr/>
        </p:nvGrpSpPr>
        <p:grpSpPr>
          <a:xfrm>
            <a:off x="6306530" y="1467351"/>
            <a:ext cx="5731487" cy="2492322"/>
            <a:chOff x="6259877" y="1519009"/>
            <a:chExt cx="5731487" cy="249232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73D0229-BA6A-49F6-98CA-C2CC72B1E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939" y="1628404"/>
              <a:ext cx="3547082" cy="2364720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7666693-7908-4795-95AD-8E6A87396E57}"/>
                </a:ext>
              </a:extLst>
            </p:cNvPr>
            <p:cNvSpPr/>
            <p:nvPr/>
          </p:nvSpPr>
          <p:spPr>
            <a:xfrm>
              <a:off x="7555021" y="1519009"/>
              <a:ext cx="2764917" cy="648000"/>
            </a:xfrm>
            <a:prstGeom prst="ellipse">
              <a:avLst/>
            </a:prstGeom>
            <a:solidFill>
              <a:srgbClr val="FF6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800" dirty="0">
                  <a:solidFill>
                    <a:schemeClr val="bg1"/>
                  </a:solidFill>
                </a:rPr>
                <a:t>미국 </a:t>
              </a:r>
              <a:r>
                <a:rPr lang="ko-KR" altLang="en-US" dirty="0">
                  <a:solidFill>
                    <a:schemeClr val="bg1"/>
                  </a:solidFill>
                </a:rPr>
                <a:t>소재 회사</a:t>
              </a:r>
              <a:endParaRPr lang="en-US" altLang="ko-KR" sz="1800" dirty="0">
                <a:solidFill>
                  <a:schemeClr val="bg1"/>
                </a:solidFill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1800" dirty="0">
                  <a:solidFill>
                    <a:schemeClr val="bg1"/>
                  </a:solidFill>
                </a:rPr>
                <a:t>(</a:t>
              </a:r>
              <a:r>
                <a:rPr lang="ko-KR" altLang="en-US" sz="1800" dirty="0">
                  <a:solidFill>
                    <a:schemeClr val="bg1"/>
                  </a:solidFill>
                </a:rPr>
                <a:t>항공 운송 최강</a:t>
              </a:r>
              <a:r>
                <a:rPr lang="en-US" altLang="ko-KR" sz="1800" dirty="0">
                  <a:solidFill>
                    <a:schemeClr val="bg1"/>
                  </a:solidFill>
                </a:rPr>
                <a:t>)</a:t>
              </a:r>
              <a:endParaRPr lang="ko-KR" alt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5102E3A-44E8-460D-914E-273F8C2D3CE5}"/>
                </a:ext>
              </a:extLst>
            </p:cNvPr>
            <p:cNvSpPr/>
            <p:nvPr/>
          </p:nvSpPr>
          <p:spPr>
            <a:xfrm>
              <a:off x="6259877" y="3363331"/>
              <a:ext cx="2764917" cy="648000"/>
            </a:xfrm>
            <a:prstGeom prst="ellipse">
              <a:avLst/>
            </a:prstGeom>
            <a:solidFill>
              <a:srgbClr val="FF6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800" dirty="0">
                  <a:solidFill>
                    <a:schemeClr val="bg1"/>
                  </a:solidFill>
                </a:rPr>
                <a:t>전 세계에서 활동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46FF8C3-A8D2-4843-BC1A-E0A9EB265645}"/>
                </a:ext>
              </a:extLst>
            </p:cNvPr>
            <p:cNvSpPr/>
            <p:nvPr/>
          </p:nvSpPr>
          <p:spPr>
            <a:xfrm>
              <a:off x="9226447" y="3362915"/>
              <a:ext cx="2764917" cy="648000"/>
            </a:xfrm>
            <a:prstGeom prst="ellipse">
              <a:avLst/>
            </a:prstGeom>
            <a:solidFill>
              <a:srgbClr val="FF6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800" dirty="0">
                  <a:solidFill>
                    <a:schemeClr val="bg1"/>
                  </a:solidFill>
                </a:rPr>
                <a:t>국제적 인지도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1596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7C1EEB-5165-43E9-AD5F-732BBEC89180}"/>
              </a:ext>
            </a:extLst>
          </p:cNvPr>
          <p:cNvSpPr/>
          <p:nvPr/>
        </p:nvSpPr>
        <p:spPr>
          <a:xfrm>
            <a:off x="8524876" y="807858"/>
            <a:ext cx="2329576" cy="2562536"/>
          </a:xfrm>
          <a:prstGeom prst="rect">
            <a:avLst/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E6255C-787A-4B4F-95B0-5ECDE8A7D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 페르소나</a:t>
            </a:r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BE67FF1-8F23-41B7-A67C-DD28DDAE9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487" y="884278"/>
            <a:ext cx="2176355" cy="2393991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D37946D-02CA-46BA-AD41-F8AAF0892334}"/>
              </a:ext>
            </a:extLst>
          </p:cNvPr>
          <p:cNvSpPr/>
          <p:nvPr/>
        </p:nvSpPr>
        <p:spPr>
          <a:xfrm>
            <a:off x="552518" y="1584624"/>
            <a:ext cx="7411692" cy="301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1C6CCCE-08EF-4EAC-AB8E-ED3CDA2BE94A}"/>
              </a:ext>
            </a:extLst>
          </p:cNvPr>
          <p:cNvSpPr txBox="1">
            <a:spLocks/>
          </p:cNvSpPr>
          <p:nvPr/>
        </p:nvSpPr>
        <p:spPr>
          <a:xfrm>
            <a:off x="714375" y="1650553"/>
            <a:ext cx="7087979" cy="2887201"/>
          </a:xfrm>
          <a:prstGeom prst="rect">
            <a:avLst/>
          </a:prstGeom>
          <a:solidFill>
            <a:srgbClr val="FF6200"/>
          </a:solidFill>
          <a:ln w="762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한국에 유학 생활을 하기 전부터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 자매 전부 한국 문화에 관심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컸고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종종 </a:t>
            </a:r>
            <a:r>
              <a:rPr lang="ko-KR" altLang="en-US" sz="18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 식품이나 화장품 등을 즐겨 사용하곤 했다</a:t>
            </a:r>
            <a:r>
              <a:rPr lang="en-US" altLang="ko-KR" sz="18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마침 이번에 일본에 있는 본가에서 한국 제품을 보내 달라는 부탁을 받아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많은 양의 제품을 구매했는데 </a:t>
            </a:r>
            <a:r>
              <a:rPr lang="ko-KR" altLang="en-US" sz="18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우체국을 통해 보낼 시간이 부족하고 국내 택배회사는 해외 배송을 하지 않는다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 해서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그리고 보낸 택배가 </a:t>
            </a:r>
            <a:r>
              <a:rPr lang="ko-KR" altLang="en-US" sz="18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지금 어디 </a:t>
            </a:r>
            <a:r>
              <a:rPr lang="ko-KR" altLang="en-US" sz="1800" b="1" kern="0" spc="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쯤에</a:t>
            </a:r>
            <a:r>
              <a:rPr lang="ko-KR" altLang="en-US" sz="18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있고</a:t>
            </a:r>
            <a:r>
              <a:rPr lang="en-US" altLang="ko-KR" sz="18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어떤 상태인 지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 싶어 고민이다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61A8B20A-C088-4818-B571-6E74808C9584}"/>
              </a:ext>
            </a:extLst>
          </p:cNvPr>
          <p:cNvSpPr txBox="1">
            <a:spLocks/>
          </p:cNvSpPr>
          <p:nvPr/>
        </p:nvSpPr>
        <p:spPr>
          <a:xfrm>
            <a:off x="8230210" y="3533928"/>
            <a:ext cx="3247415" cy="1825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Sora </a:t>
            </a:r>
            <a:r>
              <a:rPr lang="en-US" altLang="ko-KR" sz="1800" kern="0" spc="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Hiroji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広路 空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800" dirty="0">
              <a:solidFill>
                <a:schemeClr val="bg1"/>
              </a:solidFill>
            </a:endParaRPr>
          </a:p>
          <a:p>
            <a:pPr>
              <a:buBlip>
                <a:blip r:embed="rId3"/>
              </a:buBlip>
            </a:pPr>
            <a:r>
              <a:rPr lang="en-US" altLang="ko-KR" sz="1800" dirty="0">
                <a:solidFill>
                  <a:schemeClr val="bg1"/>
                </a:solidFill>
              </a:rPr>
              <a:t>21</a:t>
            </a:r>
            <a:r>
              <a:rPr lang="ko-KR" altLang="en-US" sz="1800" dirty="0">
                <a:solidFill>
                  <a:schemeClr val="bg1"/>
                </a:solidFill>
              </a:rPr>
              <a:t>세 대학생</a:t>
            </a:r>
            <a:endParaRPr lang="en-US" altLang="ko-KR" sz="1800" dirty="0">
              <a:solidFill>
                <a:schemeClr val="bg1"/>
              </a:solidFill>
            </a:endParaRPr>
          </a:p>
          <a:p>
            <a:pPr>
              <a:buBlip>
                <a:blip r:embed="rId3"/>
              </a:buBlip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서울에서 유학 중</a:t>
            </a:r>
            <a:endParaRPr lang="en-US" altLang="ko-KR" sz="18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Blip>
                <a:blip r:embed="rId3"/>
              </a:buBlip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본가에 아버지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어머니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0" indent="0">
              <a:buNone/>
            </a:pP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여동생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 거주 중</a:t>
            </a:r>
            <a:endParaRPr lang="en-US" altLang="ko-KR" sz="18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Blip>
                <a:blip r:embed="rId3"/>
              </a:buBlip>
            </a:pPr>
            <a:endParaRPr lang="ko-KR" altLang="en-US" sz="18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E01AFB-2D46-48D6-8D2D-3650CDF2B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851" y="3579821"/>
            <a:ext cx="393162" cy="2627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A0BFBA-4E1A-4636-B2A4-64B9B8551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961" y="4315097"/>
            <a:ext cx="393881" cy="2627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363C82C-ED6F-4609-ACC1-D7D5801E9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562" y="5054515"/>
            <a:ext cx="393162" cy="2627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04B864-318D-4F4D-B045-0090A93AEEAD}"/>
              </a:ext>
            </a:extLst>
          </p:cNvPr>
          <p:cNvSpPr txBox="1"/>
          <p:nvPr/>
        </p:nvSpPr>
        <p:spPr>
          <a:xfrm>
            <a:off x="1225322" y="4994141"/>
            <a:ext cx="6066084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000" i="1" dirty="0">
                <a:solidFill>
                  <a:schemeClr val="bg1"/>
                </a:solidFill>
              </a:rPr>
              <a:t>お</a:t>
            </a:r>
            <a:r>
              <a:rPr lang="ko-KR" altLang="en-US" sz="2000" i="1" dirty="0">
                <a:solidFill>
                  <a:schemeClr val="bg1"/>
                </a:solidFill>
              </a:rPr>
              <a:t>姉</a:t>
            </a:r>
            <a:r>
              <a:rPr lang="ja-JP" altLang="en-US" sz="2000" i="1" dirty="0">
                <a:solidFill>
                  <a:schemeClr val="bg1"/>
                </a:solidFill>
              </a:rPr>
              <a:t>さんと</a:t>
            </a:r>
            <a:r>
              <a:rPr lang="ko-KR" altLang="en-US" sz="2000" i="1" dirty="0">
                <a:solidFill>
                  <a:schemeClr val="bg1"/>
                </a:solidFill>
              </a:rPr>
              <a:t>妹</a:t>
            </a:r>
            <a:r>
              <a:rPr lang="ja-JP" altLang="en-US" sz="2000" i="1" dirty="0">
                <a:solidFill>
                  <a:schemeClr val="bg1"/>
                </a:solidFill>
              </a:rPr>
              <a:t>も</a:t>
            </a:r>
            <a:r>
              <a:rPr lang="ko-KR" altLang="en-US" sz="2000" i="1" dirty="0">
                <a:solidFill>
                  <a:schemeClr val="bg1"/>
                </a:solidFill>
              </a:rPr>
              <a:t>使</a:t>
            </a:r>
            <a:r>
              <a:rPr lang="ja-JP" altLang="en-US" sz="2000" i="1" dirty="0">
                <a:solidFill>
                  <a:schemeClr val="bg1"/>
                </a:solidFill>
              </a:rPr>
              <a:t>いたいものだから </a:t>
            </a:r>
            <a:endParaRPr lang="en-US" altLang="ja-JP" sz="2000" i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i="1" dirty="0">
                <a:solidFill>
                  <a:schemeClr val="bg1"/>
                </a:solidFill>
              </a:rPr>
              <a:t>是非、送</a:t>
            </a:r>
            <a:r>
              <a:rPr lang="ja-JP" altLang="en-US" sz="2000" i="1" dirty="0">
                <a:solidFill>
                  <a:schemeClr val="bg1"/>
                </a:solidFill>
              </a:rPr>
              <a:t>ってあげるよね。</a:t>
            </a:r>
            <a:r>
              <a:rPr lang="en-US" altLang="ja-JP" sz="2000" i="1" dirty="0">
                <a:solidFill>
                  <a:schemeClr val="bg1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ja-JP" sz="2000" i="1" dirty="0">
                <a:solidFill>
                  <a:schemeClr val="bg1"/>
                </a:solidFill>
              </a:rPr>
              <a:t>(</a:t>
            </a:r>
            <a:r>
              <a:rPr lang="ko-KR" altLang="en-US" sz="2000" i="1" dirty="0" err="1">
                <a:solidFill>
                  <a:schemeClr val="bg1"/>
                </a:solidFill>
              </a:rPr>
              <a:t>언니랑</a:t>
            </a:r>
            <a:r>
              <a:rPr lang="ko-KR" altLang="en-US" sz="2000" i="1" dirty="0">
                <a:solidFill>
                  <a:schemeClr val="bg1"/>
                </a:solidFill>
              </a:rPr>
              <a:t> 여동생도 원하는 물건인데 꼭 보내 </a:t>
            </a:r>
            <a:r>
              <a:rPr lang="ko-KR" altLang="en-US" sz="2000" i="1" dirty="0" err="1">
                <a:solidFill>
                  <a:schemeClr val="bg1"/>
                </a:solidFill>
              </a:rPr>
              <a:t>줘야지</a:t>
            </a:r>
            <a:r>
              <a:rPr lang="en-US" altLang="ko-KR" sz="2000" i="1" dirty="0">
                <a:solidFill>
                  <a:schemeClr val="bg1"/>
                </a:solidFill>
              </a:rPr>
              <a:t>.)</a:t>
            </a:r>
            <a:endParaRPr lang="ko-KR" altLang="en-US" sz="2000" i="1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794C5B0-AFD5-4407-8243-CEA0FAA88F1E}"/>
              </a:ext>
            </a:extLst>
          </p:cNvPr>
          <p:cNvSpPr txBox="1">
            <a:spLocks/>
          </p:cNvSpPr>
          <p:nvPr/>
        </p:nvSpPr>
        <p:spPr>
          <a:xfrm>
            <a:off x="1196276" y="4589483"/>
            <a:ext cx="7537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5AFDA39-8610-49E6-9A04-0D576B734ECE}"/>
              </a:ext>
            </a:extLst>
          </p:cNvPr>
          <p:cNvSpPr txBox="1">
            <a:spLocks/>
          </p:cNvSpPr>
          <p:nvPr/>
        </p:nvSpPr>
        <p:spPr>
          <a:xfrm>
            <a:off x="6489868" y="4603683"/>
            <a:ext cx="7537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103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3F33EB-E8A1-404D-849F-B02CA87CCD58}"/>
              </a:ext>
            </a:extLst>
          </p:cNvPr>
          <p:cNvSpPr/>
          <p:nvPr/>
        </p:nvSpPr>
        <p:spPr>
          <a:xfrm>
            <a:off x="8524876" y="807858"/>
            <a:ext cx="2329576" cy="2562536"/>
          </a:xfrm>
          <a:prstGeom prst="rect">
            <a:avLst/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CC99BB3-C321-47BF-8A0D-C109419E5B3D}"/>
              </a:ext>
            </a:extLst>
          </p:cNvPr>
          <p:cNvGrpSpPr/>
          <p:nvPr/>
        </p:nvGrpSpPr>
        <p:grpSpPr>
          <a:xfrm>
            <a:off x="552518" y="1584624"/>
            <a:ext cx="7411692" cy="3019060"/>
            <a:chOff x="552518" y="1259634"/>
            <a:chExt cx="7411692" cy="301906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4E4AEFF-DEAE-42D2-B0DD-752F54EDA9CC}"/>
                </a:ext>
              </a:extLst>
            </p:cNvPr>
            <p:cNvSpPr/>
            <p:nvPr/>
          </p:nvSpPr>
          <p:spPr>
            <a:xfrm>
              <a:off x="552518" y="1259634"/>
              <a:ext cx="7411692" cy="3019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id="{6AC12552-1F87-4CE8-9B7F-8388BF37F10C}"/>
                </a:ext>
              </a:extLst>
            </p:cNvPr>
            <p:cNvSpPr txBox="1">
              <a:spLocks/>
            </p:cNvSpPr>
            <p:nvPr/>
          </p:nvSpPr>
          <p:spPr>
            <a:xfrm>
              <a:off x="714375" y="1325563"/>
              <a:ext cx="7087979" cy="2887201"/>
            </a:xfrm>
            <a:prstGeom prst="rect">
              <a:avLst/>
            </a:prstGeom>
            <a:solidFill>
              <a:srgbClr val="FF6200"/>
            </a:solidFill>
            <a:ln w="762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kern="0" spc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 기업의 </a:t>
              </a:r>
              <a:r>
                <a:rPr lang="ko-KR" altLang="en-US" sz="1800" b="1" kern="0" spc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베트남 생산 기지에 파견된 관리자</a:t>
              </a:r>
              <a:r>
                <a:rPr lang="ko-KR" altLang="en-US" sz="1800" kern="0" spc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로써 최근까지 거래하던 물류 업체와 계약이 만료되어 </a:t>
              </a:r>
              <a:r>
                <a:rPr lang="ko-KR" altLang="en-US" sz="1800" b="1" kern="0" spc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새로운 업체를 찾고 있다</a:t>
              </a:r>
              <a:r>
                <a:rPr lang="en-US" altLang="ko-KR" sz="1800" b="1" kern="0" spc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1800" kern="0" spc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매일 </a:t>
              </a:r>
              <a:r>
                <a:rPr lang="en-US" altLang="ko-KR" sz="1800" kern="0" spc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3 ~ 5t </a:t>
              </a:r>
              <a:r>
                <a:rPr lang="ko-KR" altLang="en-US" sz="1800" kern="0" spc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가량의 제품이 생산되고 있지만</a:t>
              </a:r>
              <a:r>
                <a:rPr lang="en-US" altLang="ko-KR" sz="1800" kern="0" spc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kern="0" spc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제품이 국내에서 계속 수요가 올라가고 있어 </a:t>
              </a:r>
              <a:r>
                <a:rPr lang="ko-KR" altLang="en-US" sz="1800" b="1" kern="0" spc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지속적으로</a:t>
              </a:r>
              <a:r>
                <a:rPr lang="en-US" altLang="ko-KR" sz="1800" b="1" kern="0" spc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b="1" kern="0" spc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신속하게 배송할 수 있는 업체와 계약을 원한다</a:t>
              </a:r>
              <a:r>
                <a:rPr lang="en-US" altLang="ko-KR" sz="1800" b="1" kern="0" spc="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800" b="1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63AC5B4-D0FC-46FE-8BA9-F4246F8C0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2" b="27661"/>
          <a:stretch/>
        </p:blipFill>
        <p:spPr>
          <a:xfrm>
            <a:off x="8601486" y="884278"/>
            <a:ext cx="2176356" cy="2393991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61A8B20A-C088-4818-B571-6E74808C9584}"/>
              </a:ext>
            </a:extLst>
          </p:cNvPr>
          <p:cNvSpPr txBox="1">
            <a:spLocks/>
          </p:cNvSpPr>
          <p:nvPr/>
        </p:nvSpPr>
        <p:spPr>
          <a:xfrm>
            <a:off x="8230210" y="3533928"/>
            <a:ext cx="3247415" cy="1825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ko-KR" altLang="en-US" sz="1800" dirty="0">
                <a:solidFill>
                  <a:schemeClr val="bg1"/>
                </a:solidFill>
              </a:rPr>
              <a:t>전 세기</a:t>
            </a:r>
            <a:endParaRPr lang="en-US" altLang="ko-KR" sz="1800" dirty="0">
              <a:solidFill>
                <a:schemeClr val="bg1"/>
              </a:solidFill>
            </a:endParaRPr>
          </a:p>
          <a:p>
            <a:pPr>
              <a:buBlip>
                <a:blip r:embed="rId3"/>
              </a:buBlip>
            </a:pPr>
            <a:r>
              <a:rPr lang="en-US" altLang="ko-KR" sz="1800" dirty="0">
                <a:solidFill>
                  <a:schemeClr val="bg1"/>
                </a:solidFill>
              </a:rPr>
              <a:t>43</a:t>
            </a:r>
            <a:r>
              <a:rPr lang="ko-KR" altLang="en-US" sz="1800" dirty="0">
                <a:solidFill>
                  <a:schemeClr val="bg1"/>
                </a:solidFill>
              </a:rPr>
              <a:t>세 해외 주재원</a:t>
            </a:r>
            <a:endParaRPr lang="en-US" altLang="ko-KR" sz="1800" dirty="0">
              <a:solidFill>
                <a:schemeClr val="bg1"/>
              </a:solidFill>
            </a:endParaRPr>
          </a:p>
          <a:p>
            <a:pPr>
              <a:buBlip>
                <a:blip r:embed="rId3"/>
              </a:buBlip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하노이 근교에서 거주</a:t>
            </a:r>
            <a:endParaRPr lang="en-US" altLang="ko-KR" sz="18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Blip>
                <a:blip r:embed="rId3"/>
              </a:buBlip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아내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아들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명과 거주 중</a:t>
            </a:r>
            <a:endParaRPr lang="en-US" altLang="ko-KR" sz="1800" dirty="0">
              <a:solidFill>
                <a:schemeClr val="bg1"/>
              </a:solidFill>
            </a:endParaRPr>
          </a:p>
          <a:p>
            <a:pPr>
              <a:buBlip>
                <a:blip r:embed="rId3"/>
              </a:buBlip>
            </a:pPr>
            <a:endParaRPr lang="ko-KR" altLang="en-US" sz="18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A0BFBA-4E1A-4636-B2A4-64B9B8551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130" y="3579821"/>
            <a:ext cx="393881" cy="2627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82D70D-7F82-44FC-A677-C50A41841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893" y="4299232"/>
            <a:ext cx="422827" cy="2818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FEA154-F39E-40EF-9C4D-C5A319DB6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086" y="4676873"/>
            <a:ext cx="422827" cy="281885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D1ACA845-DD3B-436C-BC3C-9C96E9D8D9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페르소나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2F3678-46F9-4509-A26D-5D3C88A0E5A0}"/>
              </a:ext>
            </a:extLst>
          </p:cNvPr>
          <p:cNvSpPr txBox="1"/>
          <p:nvPr/>
        </p:nvSpPr>
        <p:spPr>
          <a:xfrm>
            <a:off x="2319371" y="4994141"/>
            <a:ext cx="387798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i="1" dirty="0">
                <a:solidFill>
                  <a:schemeClr val="bg1"/>
                </a:solidFill>
              </a:rPr>
              <a:t>우리 회사에서 중요한 제품인데 </a:t>
            </a:r>
            <a:endParaRPr lang="en-US" altLang="ko-KR" sz="2000" i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i="1" dirty="0">
                <a:solidFill>
                  <a:schemeClr val="bg1"/>
                </a:solidFill>
              </a:rPr>
              <a:t>이걸 </a:t>
            </a:r>
            <a:r>
              <a:rPr lang="ko-KR" altLang="en-US" sz="2000" i="1" dirty="0" err="1">
                <a:solidFill>
                  <a:schemeClr val="bg1"/>
                </a:solidFill>
              </a:rPr>
              <a:t>아무한테나</a:t>
            </a:r>
            <a:r>
              <a:rPr lang="ko-KR" altLang="en-US" sz="2000" i="1" dirty="0">
                <a:solidFill>
                  <a:schemeClr val="bg1"/>
                </a:solidFill>
              </a:rPr>
              <a:t> 맡길 순 없죠</a:t>
            </a:r>
            <a:r>
              <a:rPr lang="en-US" altLang="ko-KR" sz="2000" i="1" dirty="0">
                <a:solidFill>
                  <a:schemeClr val="bg1"/>
                </a:solidFill>
              </a:rPr>
              <a:t>.</a:t>
            </a:r>
            <a:endParaRPr lang="ko-KR" altLang="en-US" sz="2000" i="1" dirty="0">
              <a:solidFill>
                <a:schemeClr val="bg1"/>
              </a:solidFill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B3FCB6AF-9A80-4DFF-A193-49D7B0957A35}"/>
              </a:ext>
            </a:extLst>
          </p:cNvPr>
          <p:cNvSpPr txBox="1">
            <a:spLocks/>
          </p:cNvSpPr>
          <p:nvPr/>
        </p:nvSpPr>
        <p:spPr>
          <a:xfrm>
            <a:off x="1437591" y="4537754"/>
            <a:ext cx="7537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96D1DBDA-4E93-4141-9A38-854DA16F3DDA}"/>
              </a:ext>
            </a:extLst>
          </p:cNvPr>
          <p:cNvSpPr txBox="1">
            <a:spLocks/>
          </p:cNvSpPr>
          <p:nvPr/>
        </p:nvSpPr>
        <p:spPr>
          <a:xfrm>
            <a:off x="6287160" y="4537754"/>
            <a:ext cx="7537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884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12D2833-E402-4E4E-BEF1-600637611950}"/>
              </a:ext>
            </a:extLst>
          </p:cNvPr>
          <p:cNvGrpSpPr/>
          <p:nvPr/>
        </p:nvGrpSpPr>
        <p:grpSpPr>
          <a:xfrm>
            <a:off x="838200" y="5097417"/>
            <a:ext cx="7856220" cy="773074"/>
            <a:chOff x="1012554" y="5814060"/>
            <a:chExt cx="7856220" cy="77307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59AFBA7-5F3E-4BF7-B4CC-780DC3E6F275}"/>
                </a:ext>
              </a:extLst>
            </p:cNvPr>
            <p:cNvSpPr/>
            <p:nvPr/>
          </p:nvSpPr>
          <p:spPr>
            <a:xfrm>
              <a:off x="1012554" y="5814060"/>
              <a:ext cx="7856220" cy="773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98E0D8A-802E-41B5-895B-F0669F114476}"/>
                </a:ext>
              </a:extLst>
            </p:cNvPr>
            <p:cNvGrpSpPr/>
            <p:nvPr/>
          </p:nvGrpSpPr>
          <p:grpSpPr>
            <a:xfrm>
              <a:off x="1110209" y="5932486"/>
              <a:ext cx="7660910" cy="488954"/>
              <a:chOff x="911590" y="4943475"/>
              <a:chExt cx="7660910" cy="48895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B0086B2-3B82-4B57-BAF7-B276B93099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708" b="37337"/>
              <a:stretch/>
            </p:blipFill>
            <p:spPr>
              <a:xfrm>
                <a:off x="5348287" y="4945738"/>
                <a:ext cx="3224213" cy="486689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A2F743D-7FF6-4DFD-B746-EB4F4B76CF8F}"/>
                  </a:ext>
                </a:extLst>
              </p:cNvPr>
              <p:cNvSpPr/>
              <p:nvPr/>
            </p:nvSpPr>
            <p:spPr>
              <a:xfrm>
                <a:off x="911590" y="4943475"/>
                <a:ext cx="4436698" cy="488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" name="그래픽 4">
                <a:extLst>
                  <a:ext uri="{FF2B5EF4-FFF2-40B4-BE49-F238E27FC236}">
                    <a16:creationId xmlns:a16="http://schemas.microsoft.com/office/drawing/2014/main" id="{2D1342C5-33FB-454E-9ABD-DD2623FDE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59227" y="4990742"/>
                <a:ext cx="4141424" cy="394420"/>
              </a:xfrm>
              <a:prstGeom prst="rect">
                <a:avLst/>
              </a:prstGeom>
            </p:spPr>
          </p:pic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3C30BC3-3B97-4B25-ACFE-67055F8A68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49" b="28449"/>
          <a:stretch/>
        </p:blipFill>
        <p:spPr>
          <a:xfrm>
            <a:off x="4486487" y="2462387"/>
            <a:ext cx="2855627" cy="11306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6977FB6-8BB6-4D5A-96FD-78AD9E830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921" y="2424344"/>
            <a:ext cx="2108245" cy="12067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669C9D-634C-4797-B2EB-D0C16879CD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8311"/>
            <a:ext cx="1175679" cy="13951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E698D9-7EC0-4ECA-BC08-49FFAB06079F}"/>
              </a:ext>
            </a:extLst>
          </p:cNvPr>
          <p:cNvSpPr txBox="1"/>
          <p:nvPr/>
        </p:nvSpPr>
        <p:spPr>
          <a:xfrm>
            <a:off x="1359098" y="1869704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기타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국제 운송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화물항공사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FC5780-9F5F-4500-96EC-41B2F4C5FE45}"/>
              </a:ext>
            </a:extLst>
          </p:cNvPr>
          <p:cNvSpPr txBox="1"/>
          <p:nvPr/>
        </p:nvSpPr>
        <p:spPr>
          <a:xfrm>
            <a:off x="1359098" y="4583076"/>
            <a:ext cx="295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Prototype </a:t>
            </a:r>
            <a:r>
              <a:rPr lang="ko-KR" altLang="en-US" dirty="0">
                <a:solidFill>
                  <a:schemeClr val="bg1"/>
                </a:solidFill>
              </a:rPr>
              <a:t>출처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en-US" altLang="ko-KR" dirty="0" err="1">
                <a:solidFill>
                  <a:schemeClr val="bg1"/>
                </a:solidFill>
              </a:rPr>
              <a:t>WebFlow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A784B533-1020-4FA0-86AF-57BBA1DC5DC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bg1"/>
                </a:solidFill>
              </a:rPr>
              <a:t> 참고 사이트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CF8E53-1E7E-4B3B-93E1-847642E305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5260"/>
            <a:ext cx="520898" cy="4782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6DB5E5-BEA6-4934-89C1-ED051A5AEA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28632"/>
            <a:ext cx="520898" cy="47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89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C817DACC-1EB9-476A-BF55-22839E15711A}"/>
              </a:ext>
            </a:extLst>
          </p:cNvPr>
          <p:cNvSpPr/>
          <p:nvPr/>
        </p:nvSpPr>
        <p:spPr>
          <a:xfrm>
            <a:off x="895084" y="2364327"/>
            <a:ext cx="1626782" cy="1087239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2C933-7D34-4FD5-B724-7B1F9DB26B5B}"/>
              </a:ext>
            </a:extLst>
          </p:cNvPr>
          <p:cNvSpPr txBox="1"/>
          <p:nvPr/>
        </p:nvSpPr>
        <p:spPr>
          <a:xfrm>
            <a:off x="1419117" y="1966474"/>
            <a:ext cx="330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FedEx Original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Color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system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8B6CBC-8C3F-41D2-9691-2559F11AD89A}"/>
              </a:ext>
            </a:extLst>
          </p:cNvPr>
          <p:cNvSpPr txBox="1"/>
          <p:nvPr/>
        </p:nvSpPr>
        <p:spPr>
          <a:xfrm>
            <a:off x="2937004" y="4075866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Additional color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9800ABDD-667D-409D-B0CA-3862585DB3E6}"/>
              </a:ext>
            </a:extLst>
          </p:cNvPr>
          <p:cNvSpPr/>
          <p:nvPr/>
        </p:nvSpPr>
        <p:spPr>
          <a:xfrm>
            <a:off x="928852" y="2386898"/>
            <a:ext cx="1559246" cy="1042102"/>
          </a:xfrm>
          <a:prstGeom prst="parallelogram">
            <a:avLst/>
          </a:prstGeom>
          <a:solidFill>
            <a:srgbClr val="4D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#4d148c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DE281412-795A-4FA8-AEFE-AD40F1B540AE}"/>
              </a:ext>
            </a:extLst>
          </p:cNvPr>
          <p:cNvSpPr/>
          <p:nvPr/>
        </p:nvSpPr>
        <p:spPr>
          <a:xfrm>
            <a:off x="2256050" y="2364328"/>
            <a:ext cx="1626782" cy="1087239"/>
          </a:xfrm>
          <a:prstGeom prst="parallelogram">
            <a:avLst/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#ff6200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C5B85C1F-0C5E-4288-88B6-5B6FA0D2EA81}"/>
              </a:ext>
            </a:extLst>
          </p:cNvPr>
          <p:cNvSpPr/>
          <p:nvPr/>
        </p:nvSpPr>
        <p:spPr>
          <a:xfrm>
            <a:off x="3617016" y="2364328"/>
            <a:ext cx="1626782" cy="1087239"/>
          </a:xfrm>
          <a:prstGeom prst="parallelogram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#fafafa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4A12F629-940E-40AD-A2C8-F0A25660D10E}"/>
              </a:ext>
            </a:extLst>
          </p:cNvPr>
          <p:cNvSpPr/>
          <p:nvPr/>
        </p:nvSpPr>
        <p:spPr>
          <a:xfrm>
            <a:off x="2289818" y="4445200"/>
            <a:ext cx="1626782" cy="1087239"/>
          </a:xfrm>
          <a:prstGeom prst="parallelogram">
            <a:avLst/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#777777</a:t>
            </a: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BC5F1521-EF68-459B-8004-85C4F703C681}"/>
              </a:ext>
            </a:extLst>
          </p:cNvPr>
          <p:cNvSpPr/>
          <p:nvPr/>
        </p:nvSpPr>
        <p:spPr>
          <a:xfrm>
            <a:off x="3650784" y="4445199"/>
            <a:ext cx="1626782" cy="1087239"/>
          </a:xfrm>
          <a:prstGeom prst="parallelogram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#ededed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0156F891-E360-4E89-BE8D-7E530F6AEF38}"/>
              </a:ext>
            </a:extLst>
          </p:cNvPr>
          <p:cNvSpPr/>
          <p:nvPr/>
        </p:nvSpPr>
        <p:spPr>
          <a:xfrm>
            <a:off x="5011750" y="4445199"/>
            <a:ext cx="1626782" cy="1087239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#ffffff</a:t>
            </a:r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3CFC3FD6-9426-475D-9F52-559D233DFF17}"/>
              </a:ext>
            </a:extLst>
          </p:cNvPr>
          <p:cNvSpPr/>
          <p:nvPr/>
        </p:nvSpPr>
        <p:spPr>
          <a:xfrm>
            <a:off x="928852" y="4445198"/>
            <a:ext cx="1626782" cy="1087239"/>
          </a:xfrm>
          <a:prstGeom prst="parallelogram">
            <a:avLst/>
          </a:prstGeom>
          <a:solidFill>
            <a:srgbClr val="140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#140a09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3AFC042-8751-4F59-A6BA-B88D3AFC23D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solidFill>
                  <a:schemeClr val="bg1"/>
                </a:solidFill>
              </a:rPr>
              <a:t> Color</a:t>
            </a:r>
            <a:r>
              <a:rPr lang="en-US" altLang="ko-KR" sz="4000" b="1" dirty="0"/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System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877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1AC43A8-ABD6-4064-BA6B-4F200590350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와이어프레임 </a:t>
            </a:r>
            <a:r>
              <a:rPr lang="en-US" altLang="ko-KR" sz="4000" b="1" dirty="0">
                <a:solidFill>
                  <a:schemeClr val="bg1"/>
                </a:solidFill>
              </a:rPr>
              <a:t>&amp; </a:t>
            </a:r>
            <a:r>
              <a:rPr lang="ko-KR" altLang="en-US" sz="4000" b="1" dirty="0">
                <a:solidFill>
                  <a:schemeClr val="bg1"/>
                </a:solidFill>
              </a:rPr>
              <a:t>프로토타입</a:t>
            </a:r>
            <a:r>
              <a:rPr lang="en-US" altLang="ko-KR" sz="4000" b="1" dirty="0">
                <a:solidFill>
                  <a:schemeClr val="bg1"/>
                </a:solidFill>
              </a:rPr>
              <a:t>(1320px </a:t>
            </a:r>
            <a:r>
              <a:rPr lang="ko-KR" altLang="en-US" sz="4000" b="1" dirty="0">
                <a:solidFill>
                  <a:schemeClr val="bg1"/>
                </a:solidFill>
              </a:rPr>
              <a:t>이상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AD822C-45B3-4406-AC0A-3AF2A58F8140}"/>
              </a:ext>
            </a:extLst>
          </p:cNvPr>
          <p:cNvGrpSpPr/>
          <p:nvPr/>
        </p:nvGrpSpPr>
        <p:grpSpPr>
          <a:xfrm>
            <a:off x="186620" y="1467731"/>
            <a:ext cx="4585073" cy="4109326"/>
            <a:chOff x="444127" y="2742883"/>
            <a:chExt cx="3350214" cy="300259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A6E9C94-64FA-4669-856F-4A0A841A5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933"/>
            <a:stretch/>
          </p:blipFill>
          <p:spPr>
            <a:xfrm>
              <a:off x="444127" y="2742883"/>
              <a:ext cx="1675107" cy="30025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150E8D-BF40-4687-BD97-E7E898CFA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067"/>
            <a:stretch/>
          </p:blipFill>
          <p:spPr>
            <a:xfrm>
              <a:off x="2119234" y="3295404"/>
              <a:ext cx="1675107" cy="2450075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77368F-3C42-4D84-BE9D-E9858434A778}"/>
              </a:ext>
            </a:extLst>
          </p:cNvPr>
          <p:cNvGrpSpPr/>
          <p:nvPr/>
        </p:nvGrpSpPr>
        <p:grpSpPr>
          <a:xfrm>
            <a:off x="6466176" y="1696365"/>
            <a:ext cx="5539204" cy="3880692"/>
            <a:chOff x="7945978" y="2014240"/>
            <a:chExt cx="3350214" cy="234711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019A1A0-9DAD-4A07-A6B8-2AF27A8EC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797"/>
            <a:stretch/>
          </p:blipFill>
          <p:spPr>
            <a:xfrm>
              <a:off x="9621085" y="2014240"/>
              <a:ext cx="1675107" cy="23471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6179BE5-1D81-4F20-BD07-8227353976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203"/>
            <a:stretch/>
          </p:blipFill>
          <p:spPr>
            <a:xfrm>
              <a:off x="7945978" y="2124568"/>
              <a:ext cx="1675107" cy="223678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5439F5F-31BD-4EA9-8D31-B903A8131989}"/>
              </a:ext>
            </a:extLst>
          </p:cNvPr>
          <p:cNvSpPr txBox="1"/>
          <p:nvPr/>
        </p:nvSpPr>
        <p:spPr>
          <a:xfrm>
            <a:off x="1376323" y="5939014"/>
            <a:ext cx="220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</a:rPr>
              <a:t>WebFlow</a:t>
            </a:r>
            <a:r>
              <a:rPr lang="en-US" altLang="ko-KR" b="1" dirty="0">
                <a:solidFill>
                  <a:schemeClr val="bg1"/>
                </a:solidFill>
              </a:rPr>
              <a:t>, Torcular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B17C66-F15B-44D8-82B9-62CCE43908AB}"/>
              </a:ext>
            </a:extLst>
          </p:cNvPr>
          <p:cNvSpPr txBox="1"/>
          <p:nvPr/>
        </p:nvSpPr>
        <p:spPr>
          <a:xfrm>
            <a:off x="7206280" y="5939014"/>
            <a:ext cx="405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Prototype</a:t>
            </a:r>
            <a:r>
              <a:rPr lang="ko-KR" altLang="en-US" b="1" dirty="0">
                <a:solidFill>
                  <a:schemeClr val="bg1"/>
                </a:solidFill>
              </a:rPr>
              <a:t>을 토대로 만든 </a:t>
            </a:r>
            <a:r>
              <a:rPr lang="en-US" altLang="ko-KR" b="1" dirty="0">
                <a:solidFill>
                  <a:schemeClr val="bg1"/>
                </a:solidFill>
              </a:rPr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137015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788</Words>
  <Application>Microsoft Office PowerPoint</Application>
  <PresentationFormat>와이드스크린</PresentationFormat>
  <Paragraphs>124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함초롬바탕</vt:lpstr>
      <vt:lpstr>Arial</vt:lpstr>
      <vt:lpstr>Consolas</vt:lpstr>
      <vt:lpstr>Office 테마</vt:lpstr>
      <vt:lpstr> 반응형 홈페이지  업데이트 프로젝트</vt:lpstr>
      <vt:lpstr>목차</vt:lpstr>
      <vt:lpstr> 전체 일정</vt:lpstr>
      <vt:lpstr> 주제 선정</vt:lpstr>
      <vt:lpstr> 페르소나1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FedEx 홈페이지 업데이트</dc:title>
  <dc:creator>404-06</dc:creator>
  <cp:lastModifiedBy>404-06</cp:lastModifiedBy>
  <cp:revision>91</cp:revision>
  <dcterms:created xsi:type="dcterms:W3CDTF">2025-04-03T06:54:09Z</dcterms:created>
  <dcterms:modified xsi:type="dcterms:W3CDTF">2025-04-30T08:29:03Z</dcterms:modified>
</cp:coreProperties>
</file>